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notesMasterIdLst>
    <p:notesMasterId r:id="rId172"/>
  </p:notesMasterIdLst>
  <p:sldIdLst>
    <p:sldId id="256" r:id="rId2"/>
    <p:sldId id="257" r:id="rId3"/>
    <p:sldId id="260" r:id="rId4"/>
    <p:sldId id="258" r:id="rId5"/>
    <p:sldId id="259" r:id="rId6"/>
    <p:sldId id="261" r:id="rId7"/>
    <p:sldId id="262" r:id="rId8"/>
    <p:sldId id="263" r:id="rId9"/>
    <p:sldId id="264" r:id="rId10"/>
    <p:sldId id="265" r:id="rId11"/>
    <p:sldId id="271" r:id="rId12"/>
    <p:sldId id="272" r:id="rId13"/>
    <p:sldId id="273" r:id="rId14"/>
    <p:sldId id="274" r:id="rId15"/>
    <p:sldId id="267" r:id="rId16"/>
    <p:sldId id="268" r:id="rId17"/>
    <p:sldId id="270" r:id="rId18"/>
    <p:sldId id="269" r:id="rId19"/>
    <p:sldId id="275" r:id="rId20"/>
    <p:sldId id="276" r:id="rId21"/>
    <p:sldId id="302"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7" r:id="rId46"/>
    <p:sldId id="298" r:id="rId47"/>
    <p:sldId id="301" r:id="rId48"/>
    <p:sldId id="304" r:id="rId49"/>
    <p:sldId id="305" r:id="rId50"/>
    <p:sldId id="303"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5" r:id="rId87"/>
    <p:sldId id="344"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430" r:id="rId102"/>
    <p:sldId id="431" r:id="rId103"/>
    <p:sldId id="432"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2" r:id="rId126"/>
    <p:sldId id="383" r:id="rId127"/>
    <p:sldId id="385" r:id="rId128"/>
    <p:sldId id="384" r:id="rId129"/>
    <p:sldId id="386" r:id="rId130"/>
    <p:sldId id="387" r:id="rId131"/>
    <p:sldId id="388" r:id="rId132"/>
    <p:sldId id="389" r:id="rId133"/>
    <p:sldId id="391" r:id="rId134"/>
    <p:sldId id="392" r:id="rId135"/>
    <p:sldId id="393" r:id="rId136"/>
    <p:sldId id="394" r:id="rId137"/>
    <p:sldId id="395" r:id="rId138"/>
    <p:sldId id="396" r:id="rId139"/>
    <p:sldId id="397" r:id="rId140"/>
    <p:sldId id="398"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3" d="100"/>
          <a:sy n="63" d="100"/>
        </p:scale>
        <p:origin x="80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4T10:37:57.030"/>
    </inkml:context>
    <inkml:brush xml:id="br0">
      <inkml:brushProperty name="width" value="0.05" units="cm"/>
      <inkml:brushProperty name="height" value="0.05" units="cm"/>
    </inkml:brush>
  </inkml:definitions>
  <inkml:trace contextRef="#ctx0" brushRef="#br0">44 1 12760 0 0,'0'9'3232'0'0,"-6"-8"-3214"0"0,-31 4 52 0 0,37-5-48 0 0,3-1 670 0 0,1 1 0 0 0,-1-1 1 0 0,1 1-1 0 0,-1 0 0 0 0,0 0 0 0 0,1 1 0 0 0,4 0 0 0 0,-4 2-692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9T02:58:03.638"/>
    </inkml:context>
    <inkml:brush xml:id="br0">
      <inkml:brushProperty name="width" value="0.05" units="cm"/>
      <inkml:brushProperty name="height" value="0.05" units="cm"/>
    </inkml:brush>
  </inkml:definitions>
  <inkml:trace contextRef="#ctx0" brushRef="#br0">30 0 18791 0 0,'0'0'0'0'0,"-7"0"680"0"0,2 0 88 0 0,-13 0-640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130AD-46A7-4F45-BB5D-9A6B25E63AA9}" type="datetimeFigureOut">
              <a:rPr lang="en-IN" smtClean="0"/>
              <a:t>02-05-2025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A2241-9824-4756-9530-6A411BC47185}" type="slidenum">
              <a:rPr lang="en-IN" smtClean="0"/>
              <a:t>‹#›</a:t>
            </a:fld>
            <a:endParaRPr lang="en-IN"/>
          </a:p>
        </p:txBody>
      </p:sp>
    </p:spTree>
    <p:extLst>
      <p:ext uri="{BB962C8B-B14F-4D97-AF65-F5344CB8AC3E}">
        <p14:creationId xmlns:p14="http://schemas.microsoft.com/office/powerpoint/2010/main" val="144459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 </a:t>
            </a:r>
            <a:r>
              <a:rPr lang="en-US" b="1" dirty="0"/>
              <a:t>data frame</a:t>
            </a:r>
            <a:r>
              <a:rPr lang="en-US" dirty="0"/>
              <a:t> in R is a two-dimensional, tabular data structure used to store data in the form of rows and columns, where each column can contain data of different types (such as numeric, character, or logical data). It is one of the most commonly used data structures in R for data analysis because it can hold a variety of data types and is easy to manipulate.</a:t>
            </a:r>
          </a:p>
          <a:p>
            <a:pPr>
              <a:buNone/>
            </a:pPr>
            <a:r>
              <a:rPr lang="en-US" dirty="0"/>
              <a:t>Here are some key features of data frames in R:</a:t>
            </a:r>
          </a:p>
          <a:p>
            <a:pPr>
              <a:buNone/>
            </a:pPr>
            <a:r>
              <a:rPr lang="en-US" b="1" dirty="0"/>
              <a:t>1. Structure:</a:t>
            </a:r>
          </a:p>
          <a:p>
            <a:pPr>
              <a:buFont typeface="Arial" panose="020B0604020202020204" pitchFamily="34" charset="0"/>
              <a:buChar char="•"/>
            </a:pPr>
            <a:r>
              <a:rPr lang="en-US" b="1" dirty="0"/>
              <a:t>Rows</a:t>
            </a:r>
            <a:r>
              <a:rPr lang="en-US" dirty="0"/>
              <a:t>: Represent observations or instances in the dataset.</a:t>
            </a:r>
          </a:p>
          <a:p>
            <a:pPr>
              <a:buFont typeface="Arial" panose="020B0604020202020204" pitchFamily="34" charset="0"/>
              <a:buChar char="•"/>
            </a:pPr>
            <a:r>
              <a:rPr lang="en-US" b="1" dirty="0"/>
              <a:t>Columns</a:t>
            </a:r>
            <a:r>
              <a:rPr lang="en-US" dirty="0"/>
              <a:t>: Represent variables or features associated with the observations.</a:t>
            </a:r>
          </a:p>
          <a:p>
            <a:endParaRPr lang="en-IN" dirty="0"/>
          </a:p>
        </p:txBody>
      </p:sp>
      <p:sp>
        <p:nvSpPr>
          <p:cNvPr id="4" name="Slide Number Placeholder 3"/>
          <p:cNvSpPr>
            <a:spLocks noGrp="1"/>
          </p:cNvSpPr>
          <p:nvPr>
            <p:ph type="sldNum" sz="quarter" idx="5"/>
          </p:nvPr>
        </p:nvSpPr>
        <p:spPr/>
        <p:txBody>
          <a:bodyPr/>
          <a:lstStyle/>
          <a:p>
            <a:fld id="{8A2A2241-9824-4756-9530-6A411BC47185}" type="slidenum">
              <a:rPr lang="en-IN" smtClean="0"/>
              <a:t>83</a:t>
            </a:fld>
            <a:endParaRPr lang="en-IN"/>
          </a:p>
        </p:txBody>
      </p:sp>
    </p:spTree>
    <p:extLst>
      <p:ext uri="{BB962C8B-B14F-4D97-AF65-F5344CB8AC3E}">
        <p14:creationId xmlns:p14="http://schemas.microsoft.com/office/powerpoint/2010/main" val="135656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2A2241-9824-4756-9530-6A411BC47185}" type="slidenum">
              <a:rPr lang="en-IN" smtClean="0"/>
              <a:t>103</a:t>
            </a:fld>
            <a:endParaRPr lang="en-IN"/>
          </a:p>
        </p:txBody>
      </p:sp>
    </p:spTree>
    <p:extLst>
      <p:ext uri="{BB962C8B-B14F-4D97-AF65-F5344CB8AC3E}">
        <p14:creationId xmlns:p14="http://schemas.microsoft.com/office/powerpoint/2010/main" val="352630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370319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174157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B1ED24-FCB9-4F71-8B68-527721EAF33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109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657011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B1ED24-FCB9-4F71-8B68-527721EAF33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72187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4204442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767276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195424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80304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36FCEB-20DD-4EAB-BC1C-C165AFF4C2FE}" type="datetimeFigureOut">
              <a:rPr lang="en-IN" smtClean="0"/>
              <a:t>02-05-2025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327709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121023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36FCEB-20DD-4EAB-BC1C-C165AFF4C2FE}" type="datetimeFigureOut">
              <a:rPr lang="en-IN" smtClean="0"/>
              <a:t>02-05-2025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48971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36FCEB-20DD-4EAB-BC1C-C165AFF4C2FE}" type="datetimeFigureOut">
              <a:rPr lang="en-IN" smtClean="0"/>
              <a:t>02-05-2025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3464599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6FCEB-20DD-4EAB-BC1C-C165AFF4C2FE}" type="datetimeFigureOut">
              <a:rPr lang="en-IN" smtClean="0"/>
              <a:t>02-05-2025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61320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88429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36FCEB-20DD-4EAB-BC1C-C165AFF4C2FE}" type="datetimeFigureOut">
              <a:rPr lang="en-IN" smtClean="0"/>
              <a:t>02-05-2025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2B1ED24-FCB9-4F71-8B68-527721EAF33B}" type="slidenum">
              <a:rPr lang="en-IN" smtClean="0"/>
              <a:t>‹#›</a:t>
            </a:fld>
            <a:endParaRPr lang="en-IN"/>
          </a:p>
        </p:txBody>
      </p:sp>
    </p:spTree>
    <p:extLst>
      <p:ext uri="{BB962C8B-B14F-4D97-AF65-F5344CB8AC3E}">
        <p14:creationId xmlns:p14="http://schemas.microsoft.com/office/powerpoint/2010/main" val="241135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336FCEB-20DD-4EAB-BC1C-C165AFF4C2FE}" type="datetimeFigureOut">
              <a:rPr lang="en-IN" smtClean="0"/>
              <a:t>02-05-2025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2B1ED24-FCB9-4F71-8B68-527721EAF33B}" type="slidenum">
              <a:rPr lang="en-IN" smtClean="0"/>
              <a:t>‹#›</a:t>
            </a:fld>
            <a:endParaRPr lang="en-IN"/>
          </a:p>
        </p:txBody>
      </p:sp>
    </p:spTree>
    <p:extLst>
      <p:ext uri="{BB962C8B-B14F-4D97-AF65-F5344CB8AC3E}">
        <p14:creationId xmlns:p14="http://schemas.microsoft.com/office/powerpoint/2010/main" val="2086601241"/>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loud.r-projec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eeksforgeeks.org/visualize-confusion-matrix-using-caret-package-in-r/" TargetMode="External"/><Relationship Id="rId2" Type="http://schemas.openxmlformats.org/officeDocument/2006/relationships/hyperlink" Target="https://www.geeksforgeeks.org/data-visualization-with-r-and-ggplot2/" TargetMode="External"/><Relationship Id="rId1" Type="http://schemas.openxmlformats.org/officeDocument/2006/relationships/slideLayout" Target="../slideLayouts/slideLayout2.xml"/><Relationship Id="rId6" Type="http://schemas.openxmlformats.org/officeDocument/2006/relationships/hyperlink" Target="https://www.geeksforgeeks.org/data-analysis-with-scipy/" TargetMode="External"/><Relationship Id="rId5" Type="http://schemas.openxmlformats.org/officeDocument/2006/relationships/hyperlink" Target="https://www.geeksforgeeks.org/numpy-tutorial/" TargetMode="External"/><Relationship Id="rId4" Type="http://schemas.openxmlformats.org/officeDocument/2006/relationships/hyperlink" Target="https://www.geeksforgeeks.org/pandas-tutoria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9FAB-EF43-E270-3DBE-1406CF771DB0}"/>
              </a:ext>
            </a:extLst>
          </p:cNvPr>
          <p:cNvSpPr>
            <a:spLocks noGrp="1"/>
          </p:cNvSpPr>
          <p:nvPr>
            <p:ph type="ctrTitle"/>
          </p:nvPr>
        </p:nvSpPr>
        <p:spPr>
          <a:xfrm>
            <a:off x="2518453" y="1045396"/>
            <a:ext cx="8915399" cy="2262781"/>
          </a:xfrm>
        </p:spPr>
        <p:txBody>
          <a:bodyPr>
            <a:normAutofit/>
          </a:bodyPr>
          <a:lstStyle/>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lang="en-IN" dirty="0">
                <a:latin typeface="Times New Roman" panose="02020603050405020304" pitchFamily="18" charset="0"/>
                <a:cs typeface="Times New Roman" panose="02020603050405020304" pitchFamily="18" charset="0"/>
              </a:rPr>
              <a:t>UNIT IV</a:t>
            </a:r>
            <a:br>
              <a:rPr lang="en-IN" dirty="0">
                <a:latin typeface="Times New Roman" panose="02020603050405020304" pitchFamily="18" charset="0"/>
                <a:cs typeface="Times New Roman" panose="02020603050405020304" pitchFamily="18" charset="0"/>
              </a:rPr>
            </a:br>
            <a:r>
              <a:rPr kumimoji="0" lang="en-IN" sz="40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mn-ea"/>
                <a:cs typeface="Times New Roman" panose="02020603050405020304" pitchFamily="18" charset="0"/>
              </a:rPr>
              <a:t>Statistical Data Analysis &amp; Inference</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EBE834D-F3DB-1BA4-463C-DA838EF15C70}"/>
              </a:ext>
            </a:extLst>
          </p:cNvPr>
          <p:cNvSpPr>
            <a:spLocks noGrp="1"/>
          </p:cNvSpPr>
          <p:nvPr>
            <p:ph type="subTitle" idx="1"/>
          </p:nvPr>
        </p:nvSpPr>
        <p:spPr>
          <a:xfrm>
            <a:off x="6905393" y="4037640"/>
            <a:ext cx="4528459" cy="1126283"/>
          </a:xfrm>
        </p:spPr>
        <p:txBody>
          <a:bodyPr>
            <a:normAutofit fontScale="92500" lnSpcReduction="10000"/>
          </a:bodyPr>
          <a:lstStyle/>
          <a:p>
            <a:r>
              <a:rPr lang="en-IN" sz="3600" dirty="0"/>
              <a:t>Notes by:</a:t>
            </a:r>
          </a:p>
          <a:p>
            <a:r>
              <a:rPr lang="en-IN" sz="3600" dirty="0"/>
              <a:t>Dr. Seema Gulati</a:t>
            </a:r>
          </a:p>
        </p:txBody>
      </p:sp>
    </p:spTree>
    <p:extLst>
      <p:ext uri="{BB962C8B-B14F-4D97-AF65-F5344CB8AC3E}">
        <p14:creationId xmlns:p14="http://schemas.microsoft.com/office/powerpoint/2010/main" val="2537826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4727-8413-9515-1B09-5FFA2D46A01C}"/>
              </a:ext>
            </a:extLst>
          </p:cNvPr>
          <p:cNvSpPr>
            <a:spLocks noGrp="1"/>
          </p:cNvSpPr>
          <p:nvPr>
            <p:ph type="title"/>
          </p:nvPr>
        </p:nvSpPr>
        <p:spPr/>
        <p:txBody>
          <a:bodyPr/>
          <a:lstStyle/>
          <a:p>
            <a:r>
              <a:rPr lang="en-IN" dirty="0"/>
              <a:t>Statistical Modelling</a:t>
            </a:r>
          </a:p>
        </p:txBody>
      </p:sp>
      <p:sp>
        <p:nvSpPr>
          <p:cNvPr id="3" name="Content Placeholder 2">
            <a:extLst>
              <a:ext uri="{FF2B5EF4-FFF2-40B4-BE49-F238E27FC236}">
                <a16:creationId xmlns:a16="http://schemas.microsoft.com/office/drawing/2014/main" id="{7687FB8D-B330-BC22-9335-F56A1CBA82DD}"/>
              </a:ext>
            </a:extLst>
          </p:cNvPr>
          <p:cNvSpPr>
            <a:spLocks noGrp="1"/>
          </p:cNvSpPr>
          <p:nvPr>
            <p:ph idx="1"/>
          </p:nvPr>
        </p:nvSpPr>
        <p:spPr>
          <a:xfrm>
            <a:off x="2589212" y="1366463"/>
            <a:ext cx="8915400" cy="4544759"/>
          </a:xfrm>
        </p:spPr>
        <p:txBody>
          <a:bodyPr>
            <a:noAutofit/>
          </a:bodyPr>
          <a:lstStyle/>
          <a:p>
            <a:pPr algn="just">
              <a:spcBef>
                <a:spcPts val="1029"/>
              </a:spcBef>
              <a:spcAft>
                <a:spcPts val="1029"/>
              </a:spcAft>
              <a:buNone/>
            </a:pPr>
            <a:r>
              <a:rPr lang="en-US" sz="2400" b="0" i="0" dirty="0">
                <a:solidFill>
                  <a:srgbClr val="404040"/>
                </a:solidFill>
                <a:effectLst/>
                <a:latin typeface="Times New Roman" panose="02020603050405020304" pitchFamily="18" charset="0"/>
                <a:cs typeface="Times New Roman" panose="02020603050405020304" pitchFamily="18" charset="0"/>
              </a:rPr>
              <a:t>	Statistical modelling involves using mathematical equations to represent relationships in data. Models help:</a:t>
            </a:r>
          </a:p>
          <a:p>
            <a:pPr algn="just">
              <a:spcBef>
                <a:spcPts val="1029"/>
              </a:spcBef>
              <a:spcAft>
                <a:spcPts val="1029"/>
              </a:spcAft>
              <a:buFont typeface="Arial" panose="020B0604020202020204" pitchFamily="34" charset="0"/>
              <a:buChar char="•"/>
            </a:pPr>
            <a:r>
              <a:rPr lang="en-US" sz="2400" b="1" i="0" dirty="0">
                <a:solidFill>
                  <a:schemeClr val="accent2">
                    <a:lumMod val="75000"/>
                  </a:schemeClr>
                </a:solidFill>
                <a:effectLst/>
                <a:latin typeface="Times New Roman" panose="02020603050405020304" pitchFamily="18" charset="0"/>
                <a:cs typeface="Times New Roman" panose="02020603050405020304" pitchFamily="18" charset="0"/>
              </a:rPr>
              <a:t>Describe</a:t>
            </a:r>
            <a:r>
              <a:rPr lang="en-US" sz="2400" b="0" i="0" dirty="0">
                <a:solidFill>
                  <a:srgbClr val="404040"/>
                </a:solidFill>
                <a:effectLst/>
                <a:latin typeface="Times New Roman" panose="02020603050405020304" pitchFamily="18" charset="0"/>
                <a:cs typeface="Times New Roman" panose="02020603050405020304" pitchFamily="18" charset="0"/>
              </a:rPr>
              <a:t> patterns in observed data</a:t>
            </a:r>
          </a:p>
          <a:p>
            <a:pPr algn="just">
              <a:spcBef>
                <a:spcPts val="300"/>
              </a:spcBef>
              <a:spcAft>
                <a:spcPts val="1029"/>
              </a:spcAft>
              <a:buFont typeface="Arial" panose="020B0604020202020204" pitchFamily="34" charset="0"/>
              <a:buChar char="•"/>
            </a:pPr>
            <a:r>
              <a:rPr lang="en-US" sz="2400" b="1" i="0" dirty="0">
                <a:solidFill>
                  <a:schemeClr val="accent2">
                    <a:lumMod val="75000"/>
                  </a:schemeClr>
                </a:solidFill>
                <a:effectLst/>
                <a:latin typeface="Times New Roman" panose="02020603050405020304" pitchFamily="18" charset="0"/>
                <a:cs typeface="Times New Roman" panose="02020603050405020304" pitchFamily="18" charset="0"/>
              </a:rPr>
              <a:t>Predict</a:t>
            </a:r>
            <a:r>
              <a:rPr lang="en-US" sz="2400" b="0" i="0" dirty="0">
                <a:solidFill>
                  <a:srgbClr val="404040"/>
                </a:solidFill>
                <a:effectLst/>
                <a:latin typeface="Times New Roman" panose="02020603050405020304" pitchFamily="18" charset="0"/>
                <a:cs typeface="Times New Roman" panose="02020603050405020304" pitchFamily="18" charset="0"/>
              </a:rPr>
              <a:t> future outcomes</a:t>
            </a:r>
          </a:p>
          <a:p>
            <a:pPr algn="just">
              <a:spcBef>
                <a:spcPts val="300"/>
              </a:spcBef>
              <a:spcAft>
                <a:spcPts val="1029"/>
              </a:spcAft>
              <a:buFont typeface="Arial" panose="020B0604020202020204" pitchFamily="34" charset="0"/>
              <a:buChar char="•"/>
            </a:pPr>
            <a:r>
              <a:rPr lang="en-US" sz="2400" b="1" i="0" dirty="0">
                <a:solidFill>
                  <a:schemeClr val="accent2">
                    <a:lumMod val="75000"/>
                  </a:schemeClr>
                </a:solidFill>
                <a:effectLst/>
                <a:latin typeface="Times New Roman" panose="02020603050405020304" pitchFamily="18" charset="0"/>
                <a:cs typeface="Times New Roman" panose="02020603050405020304" pitchFamily="18" charset="0"/>
              </a:rPr>
              <a:t>Infer</a:t>
            </a:r>
            <a:r>
              <a:rPr lang="en-US" sz="2400" b="0" i="0" dirty="0">
                <a:solidFill>
                  <a:srgbClr val="404040"/>
                </a:solidFill>
                <a:effectLst/>
                <a:latin typeface="Times New Roman" panose="02020603050405020304" pitchFamily="18" charset="0"/>
                <a:cs typeface="Times New Roman" panose="02020603050405020304" pitchFamily="18" charset="0"/>
              </a:rPr>
              <a:t> causal relationships</a:t>
            </a:r>
          </a:p>
          <a:p>
            <a:pPr marL="0" indent="0" algn="just">
              <a:spcBef>
                <a:spcPts val="300"/>
              </a:spcBef>
              <a:spcAft>
                <a:spcPts val="1029"/>
              </a:spcAft>
              <a:buNone/>
            </a:pPr>
            <a:endParaRPr lang="en-US" sz="2400" b="0" i="0" dirty="0">
              <a:solidFill>
                <a:srgbClr val="404040"/>
              </a:solidFill>
              <a:effectLst/>
              <a:latin typeface="Times New Roman" panose="02020603050405020304" pitchFamily="18" charset="0"/>
              <a:cs typeface="Times New Roman" panose="02020603050405020304" pitchFamily="18" charset="0"/>
            </a:endParaRPr>
          </a:p>
          <a:p>
            <a:pPr marL="0" indent="0" algn="just">
              <a:spcBef>
                <a:spcPts val="300"/>
              </a:spcBef>
              <a:spcAft>
                <a:spcPts val="1029"/>
              </a:spcAft>
              <a:buNone/>
            </a:pPr>
            <a:r>
              <a:rPr lang="en-US" sz="2400" b="0" i="0" dirty="0">
                <a:solidFill>
                  <a:srgbClr val="404040"/>
                </a:solidFill>
                <a:effectLst/>
                <a:latin typeface="Times New Roman" panose="02020603050405020304" pitchFamily="18" charset="0"/>
                <a:cs typeface="Times New Roman" panose="02020603050405020304" pitchFamily="18" charset="0"/>
              </a:rPr>
              <a:t>Statistical models can be broadly categorized into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descriptive, predictive, prescriptive, and inferential models</a:t>
            </a:r>
            <a:r>
              <a:rPr lang="en-US" sz="2400" b="0" i="0" dirty="0">
                <a:solidFill>
                  <a:srgbClr val="404040"/>
                </a:solidFill>
                <a:effectLst/>
                <a:latin typeface="Times New Roman" panose="02020603050405020304" pitchFamily="18" charset="0"/>
                <a:cs typeface="Times New Roman" panose="02020603050405020304" pitchFamily="18" charset="0"/>
              </a:rPr>
              <a:t>, each serving a unique purpose, from summarizing data to making predictions and recommendations. </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831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0DFD-D881-7A2E-E4EA-BBBA8C161B3C}"/>
              </a:ext>
            </a:extLst>
          </p:cNvPr>
          <p:cNvSpPr>
            <a:spLocks noGrp="1"/>
          </p:cNvSpPr>
          <p:nvPr>
            <p:ph type="title"/>
          </p:nvPr>
        </p:nvSpPr>
        <p:spPr/>
        <p:txBody>
          <a:bodyPr/>
          <a:lstStyle/>
          <a:p>
            <a:r>
              <a:rPr lang="en-IN" dirty="0"/>
              <a:t>Factor Length</a:t>
            </a:r>
          </a:p>
        </p:txBody>
      </p:sp>
      <p:sp>
        <p:nvSpPr>
          <p:cNvPr id="3" name="Content Placeholder 2">
            <a:extLst>
              <a:ext uri="{FF2B5EF4-FFF2-40B4-BE49-F238E27FC236}">
                <a16:creationId xmlns:a16="http://schemas.microsoft.com/office/drawing/2014/main" id="{07810FE0-053B-DB7B-4FB9-C5F57C1A1AB3}"/>
              </a:ext>
            </a:extLst>
          </p:cNvPr>
          <p:cNvSpPr>
            <a:spLocks noGrp="1"/>
          </p:cNvSpPr>
          <p:nvPr>
            <p:ph idx="1"/>
          </p:nvPr>
        </p:nvSpPr>
        <p:spPr>
          <a:xfrm>
            <a:off x="1960880" y="1524000"/>
            <a:ext cx="9543732" cy="4387222"/>
          </a:xfrm>
        </p:spPr>
        <p:txBody>
          <a:bodyPr>
            <a:normAutofit/>
          </a:bodyPr>
          <a:lstStyle/>
          <a:p>
            <a:r>
              <a:rPr lang="en-US" sz="2400" dirty="0">
                <a:latin typeface="Times New Roman" panose="02020603050405020304" pitchFamily="18" charset="0"/>
                <a:cs typeface="Times New Roman" panose="02020603050405020304" pitchFamily="18" charset="0"/>
              </a:rPr>
              <a:t>Use the length() function to find out how many items there are in the factor:</a:t>
            </a:r>
          </a:p>
          <a:p>
            <a:pPr marL="0" indent="0">
              <a:buNone/>
            </a:pP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 &lt;- factor(c(</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"Pop"</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length(</a:t>
            </a: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1FB4791-EABB-02DA-9BE5-789EA07662D1}"/>
              </a:ext>
            </a:extLst>
          </p:cNvPr>
          <p:cNvPicPr>
            <a:picLocks noChangeAspect="1"/>
          </p:cNvPicPr>
          <p:nvPr/>
        </p:nvPicPr>
        <p:blipFill>
          <a:blip r:embed="rId2"/>
          <a:stretch>
            <a:fillRect/>
          </a:stretch>
        </p:blipFill>
        <p:spPr>
          <a:xfrm>
            <a:off x="1960880" y="4121432"/>
            <a:ext cx="3448531" cy="504895"/>
          </a:xfrm>
          <a:prstGeom prst="rect">
            <a:avLst/>
          </a:prstGeom>
        </p:spPr>
      </p:pic>
    </p:spTree>
    <p:extLst>
      <p:ext uri="{BB962C8B-B14F-4D97-AF65-F5344CB8AC3E}">
        <p14:creationId xmlns:p14="http://schemas.microsoft.com/office/powerpoint/2010/main" val="764115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D2DB-0349-03BD-861C-D49A74405612}"/>
              </a:ext>
            </a:extLst>
          </p:cNvPr>
          <p:cNvSpPr>
            <a:spLocks noGrp="1"/>
          </p:cNvSpPr>
          <p:nvPr>
            <p:ph type="title"/>
          </p:nvPr>
        </p:nvSpPr>
        <p:spPr/>
        <p:txBody>
          <a:bodyPr/>
          <a:lstStyle/>
          <a:p>
            <a:r>
              <a:rPr lang="en-IN" dirty="0"/>
              <a:t>Access Factors</a:t>
            </a:r>
          </a:p>
        </p:txBody>
      </p:sp>
      <p:sp>
        <p:nvSpPr>
          <p:cNvPr id="3" name="Content Placeholder 2">
            <a:extLst>
              <a:ext uri="{FF2B5EF4-FFF2-40B4-BE49-F238E27FC236}">
                <a16:creationId xmlns:a16="http://schemas.microsoft.com/office/drawing/2014/main" id="{BF0C19F8-7B28-B7A5-7B62-AA7C43E2172E}"/>
              </a:ext>
            </a:extLst>
          </p:cNvPr>
          <p:cNvSpPr>
            <a:spLocks noGrp="1"/>
          </p:cNvSpPr>
          <p:nvPr>
            <p:ph idx="1"/>
          </p:nvPr>
        </p:nvSpPr>
        <p:spPr>
          <a:xfrm>
            <a:off x="2589212" y="1493520"/>
            <a:ext cx="8915400" cy="4417702"/>
          </a:xfrm>
        </p:spPr>
        <p:txBody>
          <a:bodyPr>
            <a:normAutofit/>
          </a:bodyPr>
          <a:lstStyle/>
          <a:p>
            <a:r>
              <a:rPr lang="en-US" sz="2400" dirty="0">
                <a:latin typeface="Times New Roman" panose="02020603050405020304" pitchFamily="18" charset="0"/>
                <a:cs typeface="Times New Roman" panose="02020603050405020304" pitchFamily="18" charset="0"/>
              </a:rPr>
              <a:t>To access the items in a factor, refer to the index number, using [] brackets: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42850C-F9C9-67BA-9720-37E69C1AFF6C}"/>
              </a:ext>
            </a:extLst>
          </p:cNvPr>
          <p:cNvPicPr>
            <a:picLocks noChangeAspect="1"/>
          </p:cNvPicPr>
          <p:nvPr/>
        </p:nvPicPr>
        <p:blipFill>
          <a:blip r:embed="rId2"/>
          <a:stretch>
            <a:fillRect/>
          </a:stretch>
        </p:blipFill>
        <p:spPr>
          <a:xfrm>
            <a:off x="2464125" y="2471361"/>
            <a:ext cx="9040487" cy="838317"/>
          </a:xfrm>
          <a:prstGeom prst="rect">
            <a:avLst/>
          </a:prstGeom>
        </p:spPr>
      </p:pic>
      <p:pic>
        <p:nvPicPr>
          <p:cNvPr id="8" name="Picture 7">
            <a:extLst>
              <a:ext uri="{FF2B5EF4-FFF2-40B4-BE49-F238E27FC236}">
                <a16:creationId xmlns:a16="http://schemas.microsoft.com/office/drawing/2014/main" id="{A76DFF72-2818-3EA7-08FF-B4A3637DE6B3}"/>
              </a:ext>
            </a:extLst>
          </p:cNvPr>
          <p:cNvPicPr>
            <a:picLocks noChangeAspect="1"/>
          </p:cNvPicPr>
          <p:nvPr/>
        </p:nvPicPr>
        <p:blipFill>
          <a:blip r:embed="rId3"/>
          <a:stretch>
            <a:fillRect/>
          </a:stretch>
        </p:blipFill>
        <p:spPr>
          <a:xfrm>
            <a:off x="2464125" y="3771009"/>
            <a:ext cx="3515216" cy="752580"/>
          </a:xfrm>
          <a:prstGeom prst="rect">
            <a:avLst/>
          </a:prstGeom>
        </p:spPr>
      </p:pic>
    </p:spTree>
    <p:extLst>
      <p:ext uri="{BB962C8B-B14F-4D97-AF65-F5344CB8AC3E}">
        <p14:creationId xmlns:p14="http://schemas.microsoft.com/office/powerpoint/2010/main" val="899751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4E98-AE66-022E-6BE5-0D2502CB6BB6}"/>
              </a:ext>
            </a:extLst>
          </p:cNvPr>
          <p:cNvSpPr>
            <a:spLocks noGrp="1"/>
          </p:cNvSpPr>
          <p:nvPr>
            <p:ph type="title"/>
          </p:nvPr>
        </p:nvSpPr>
        <p:spPr/>
        <p:txBody>
          <a:bodyPr/>
          <a:lstStyle/>
          <a:p>
            <a:r>
              <a:rPr lang="en-IN" dirty="0"/>
              <a:t>Change Item Value</a:t>
            </a:r>
          </a:p>
        </p:txBody>
      </p:sp>
      <p:sp>
        <p:nvSpPr>
          <p:cNvPr id="3" name="Content Placeholder 2">
            <a:extLst>
              <a:ext uri="{FF2B5EF4-FFF2-40B4-BE49-F238E27FC236}">
                <a16:creationId xmlns:a16="http://schemas.microsoft.com/office/drawing/2014/main" id="{A08654D3-0603-F154-FEA7-91595FD87E29}"/>
              </a:ext>
            </a:extLst>
          </p:cNvPr>
          <p:cNvSpPr>
            <a:spLocks noGrp="1"/>
          </p:cNvSpPr>
          <p:nvPr>
            <p:ph idx="1"/>
          </p:nvPr>
        </p:nvSpPr>
        <p:spPr>
          <a:xfrm>
            <a:off x="2589212" y="1320800"/>
            <a:ext cx="8915400" cy="4590422"/>
          </a:xfrm>
        </p:spPr>
        <p:txBody>
          <a:bodyPr>
            <a:normAutofit/>
          </a:bodyPr>
          <a:lstStyle/>
          <a:p>
            <a:r>
              <a:rPr lang="en-US" sz="2400" dirty="0">
                <a:latin typeface="Times New Roman" panose="02020603050405020304" pitchFamily="18" charset="0"/>
                <a:cs typeface="Times New Roman" panose="02020603050405020304" pitchFamily="18" charset="0"/>
              </a:rPr>
              <a:t>To change the value of a specific item, refer to the index number:</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solidFill>
                  <a:srgbClr val="000000"/>
                </a:solidFill>
                <a:latin typeface="Times New Roman" panose="02020603050405020304" pitchFamily="18" charset="0"/>
                <a:cs typeface="Times New Roman" panose="02020603050405020304" pitchFamily="18" charset="0"/>
              </a:rPr>
              <a:t>Y</a:t>
            </a:r>
            <a:r>
              <a:rPr lang="en-US" sz="2400" b="0" i="0" dirty="0">
                <a:solidFill>
                  <a:srgbClr val="000000"/>
                </a:solidFill>
                <a:effectLst/>
                <a:latin typeface="Times New Roman" panose="02020603050405020304" pitchFamily="18" charset="0"/>
                <a:cs typeface="Times New Roman" panose="02020603050405020304" pitchFamily="18" charset="0"/>
              </a:rPr>
              <a:t>ou cannot change the value of a specific item if it is not already specified in the factor. </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FA38F8-9D8D-11D2-6842-B0E6DFDAB91A}"/>
              </a:ext>
            </a:extLst>
          </p:cNvPr>
          <p:cNvPicPr>
            <a:picLocks noChangeAspect="1"/>
          </p:cNvPicPr>
          <p:nvPr/>
        </p:nvPicPr>
        <p:blipFill>
          <a:blip r:embed="rId2"/>
          <a:stretch>
            <a:fillRect/>
          </a:stretch>
        </p:blipFill>
        <p:spPr>
          <a:xfrm>
            <a:off x="687388" y="1757489"/>
            <a:ext cx="11206480" cy="1477432"/>
          </a:xfrm>
          <a:prstGeom prst="rect">
            <a:avLst/>
          </a:prstGeom>
        </p:spPr>
      </p:pic>
      <p:pic>
        <p:nvPicPr>
          <p:cNvPr id="7" name="Picture 6">
            <a:extLst>
              <a:ext uri="{FF2B5EF4-FFF2-40B4-BE49-F238E27FC236}">
                <a16:creationId xmlns:a16="http://schemas.microsoft.com/office/drawing/2014/main" id="{2A2A64CB-4516-C172-08AA-917282F21BBA}"/>
              </a:ext>
            </a:extLst>
          </p:cNvPr>
          <p:cNvPicPr>
            <a:picLocks noChangeAspect="1"/>
          </p:cNvPicPr>
          <p:nvPr/>
        </p:nvPicPr>
        <p:blipFill>
          <a:blip r:embed="rId3"/>
          <a:stretch>
            <a:fillRect/>
          </a:stretch>
        </p:blipFill>
        <p:spPr>
          <a:xfrm>
            <a:off x="734854" y="4197289"/>
            <a:ext cx="11111548" cy="2150622"/>
          </a:xfrm>
          <a:prstGeom prst="rect">
            <a:avLst/>
          </a:prstGeom>
        </p:spPr>
      </p:pic>
    </p:spTree>
    <p:extLst>
      <p:ext uri="{BB962C8B-B14F-4D97-AF65-F5344CB8AC3E}">
        <p14:creationId xmlns:p14="http://schemas.microsoft.com/office/powerpoint/2010/main" val="18734308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2C95-1286-2105-34DA-CF2C13AB7A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627D82-87CF-B0E9-F22E-B3AD1C957866}"/>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However, if you have already specified it inside the levels argument, it will work:</a:t>
            </a:r>
          </a:p>
          <a:p>
            <a:pPr marL="0" indent="0">
              <a:buNone/>
            </a:pP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 &lt;- factor(c(</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"Pop"</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levels = c(</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"Pop"</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1" i="0" dirty="0">
                <a:solidFill>
                  <a:srgbClr val="008000"/>
                </a:solidFill>
                <a:effectLst/>
                <a:latin typeface="Times New Roman" panose="02020603050405020304" pitchFamily="18" charset="0"/>
                <a:cs typeface="Times New Roman" panose="02020603050405020304" pitchFamily="18" charset="0"/>
              </a:rPr>
              <a:t>"Opera"</a:t>
            </a:r>
            <a:r>
              <a:rPr lang="en-IN" sz="2400" b="0" i="0" dirty="0">
                <a:solidFill>
                  <a:srgbClr val="000000"/>
                </a:solidFill>
                <a:effectLst/>
                <a:latin typeface="Times New Roman" panose="02020603050405020304" pitchFamily="18" charset="0"/>
                <a:cs typeface="Times New Roman" panose="02020603050405020304" pitchFamily="18" charset="0"/>
              </a:rPr>
              <a:t>))</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a:solidFill>
                  <a:srgbClr val="990055"/>
                </a:solidFill>
                <a:effectLst/>
                <a:latin typeface="Times New Roman" panose="02020603050405020304" pitchFamily="18" charset="0"/>
                <a:cs typeface="Times New Roman" panose="02020603050405020304" pitchFamily="18" charset="0"/>
              </a:rPr>
              <a:t>3</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"Opera"</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a:solidFill>
                  <a:srgbClr val="990055"/>
                </a:solidFill>
                <a:effectLst/>
                <a:latin typeface="Times New Roman" panose="02020603050405020304" pitchFamily="18" charset="0"/>
                <a:cs typeface="Times New Roman" panose="02020603050405020304" pitchFamily="18" charset="0"/>
              </a:rPr>
              <a:t>3</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D53DF61-1EF2-FC86-B6AA-E731E6ACC9DB}"/>
              </a:ext>
            </a:extLst>
          </p:cNvPr>
          <p:cNvPicPr>
            <a:picLocks noChangeAspect="1"/>
          </p:cNvPicPr>
          <p:nvPr/>
        </p:nvPicPr>
        <p:blipFill>
          <a:blip r:embed="rId3"/>
          <a:stretch>
            <a:fillRect/>
          </a:stretch>
        </p:blipFill>
        <p:spPr>
          <a:xfrm>
            <a:off x="2681572" y="5042496"/>
            <a:ext cx="5020376" cy="552527"/>
          </a:xfrm>
          <a:prstGeom prst="rect">
            <a:avLst/>
          </a:prstGeom>
        </p:spPr>
      </p:pic>
    </p:spTree>
    <p:extLst>
      <p:ext uri="{BB962C8B-B14F-4D97-AF65-F5344CB8AC3E}">
        <p14:creationId xmlns:p14="http://schemas.microsoft.com/office/powerpoint/2010/main" val="20128337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A76F-02AA-152F-B97A-81B4BDEE882B}"/>
              </a:ext>
            </a:extLst>
          </p:cNvPr>
          <p:cNvSpPr>
            <a:spLocks noGrp="1"/>
          </p:cNvSpPr>
          <p:nvPr>
            <p:ph type="title"/>
          </p:nvPr>
        </p:nvSpPr>
        <p:spPr/>
        <p:txBody>
          <a:bodyPr>
            <a:normAutofit/>
          </a:bodyPr>
          <a:lstStyle/>
          <a:p>
            <a:r>
              <a:rPr lang="en-US" sz="6000" dirty="0">
                <a:latin typeface="Times New Roman" panose="02020603050405020304" pitchFamily="18" charset="0"/>
                <a:cs typeface="Times New Roman" panose="02020603050405020304" pitchFamily="18" charset="0"/>
              </a:rPr>
              <a:t>R Graphics</a:t>
            </a:r>
            <a:endParaRPr lang="en-IN"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34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35AD-E528-855A-9BD8-CBF35BE998F3}"/>
              </a:ext>
            </a:extLst>
          </p:cNvPr>
          <p:cNvSpPr>
            <a:spLocks noGrp="1"/>
          </p:cNvSpPr>
          <p:nvPr>
            <p:ph type="title"/>
          </p:nvPr>
        </p:nvSpPr>
        <p:spPr/>
        <p:txBody>
          <a:bodyPr/>
          <a:lstStyle/>
          <a:p>
            <a:r>
              <a:rPr lang="en-IN" dirty="0"/>
              <a:t>R Plotting</a:t>
            </a:r>
          </a:p>
        </p:txBody>
      </p:sp>
      <p:sp>
        <p:nvSpPr>
          <p:cNvPr id="3" name="Content Placeholder 2">
            <a:extLst>
              <a:ext uri="{FF2B5EF4-FFF2-40B4-BE49-F238E27FC236}">
                <a16:creationId xmlns:a16="http://schemas.microsoft.com/office/drawing/2014/main" id="{1D0A49C6-F091-2383-F293-0D048D1556A7}"/>
              </a:ext>
            </a:extLst>
          </p:cNvPr>
          <p:cNvSpPr>
            <a:spLocks noGrp="1"/>
          </p:cNvSpPr>
          <p:nvPr>
            <p:ph idx="1"/>
          </p:nvPr>
        </p:nvSpPr>
        <p:spPr>
          <a:xfrm>
            <a:off x="2589212" y="1273996"/>
            <a:ext cx="8915400" cy="4637226"/>
          </a:xfrm>
        </p:spPr>
        <p:txBody>
          <a:bodyPr>
            <a:normAutofit/>
          </a:bodyPr>
          <a:lstStyle/>
          <a:p>
            <a:r>
              <a:rPr lang="en-US" sz="2000" dirty="0">
                <a:latin typeface="Times New Roman" panose="02020603050405020304" pitchFamily="18" charset="0"/>
                <a:cs typeface="Times New Roman" panose="02020603050405020304" pitchFamily="18" charset="0"/>
              </a:rPr>
              <a:t>The plot() function is used to draw points (markers) in a diagram.</a:t>
            </a:r>
          </a:p>
          <a:p>
            <a:r>
              <a:rPr lang="en-US" sz="2000" dirty="0">
                <a:latin typeface="Times New Roman" panose="02020603050405020304" pitchFamily="18" charset="0"/>
                <a:cs typeface="Times New Roman" panose="02020603050405020304" pitchFamily="18" charset="0"/>
              </a:rPr>
              <a:t>The function takes parameters for specifying points in the diagram.</a:t>
            </a:r>
          </a:p>
          <a:p>
            <a:r>
              <a:rPr lang="en-US" sz="2000" dirty="0">
                <a:latin typeface="Times New Roman" panose="02020603050405020304" pitchFamily="18" charset="0"/>
                <a:cs typeface="Times New Roman" panose="02020603050405020304" pitchFamily="18" charset="0"/>
              </a:rPr>
              <a:t>Parameter 1 specifies points on the x-axis.</a:t>
            </a:r>
          </a:p>
          <a:p>
            <a:r>
              <a:rPr lang="en-US" sz="2000" dirty="0">
                <a:latin typeface="Times New Roman" panose="02020603050405020304" pitchFamily="18" charset="0"/>
                <a:cs typeface="Times New Roman" panose="02020603050405020304" pitchFamily="18" charset="0"/>
              </a:rPr>
              <a:t>Parameter 2 specifies points on the y-axis.</a:t>
            </a:r>
          </a:p>
          <a:p>
            <a:r>
              <a:rPr lang="en-US" sz="2000" dirty="0">
                <a:latin typeface="Times New Roman" panose="02020603050405020304" pitchFamily="18" charset="0"/>
                <a:cs typeface="Times New Roman" panose="02020603050405020304" pitchFamily="18" charset="0"/>
              </a:rPr>
              <a:t>The </a:t>
            </a:r>
            <a:r>
              <a:rPr lang="en-US" sz="2000" dirty="0">
                <a:solidFill>
                  <a:srgbClr val="FF0000"/>
                </a:solidFill>
                <a:latin typeface="Times New Roman" panose="02020603050405020304" pitchFamily="18" charset="0"/>
                <a:cs typeface="Times New Roman" panose="02020603050405020304" pitchFamily="18" charset="0"/>
              </a:rPr>
              <a:t>plot() </a:t>
            </a:r>
            <a:r>
              <a:rPr lang="en-US" sz="2000" dirty="0">
                <a:latin typeface="Times New Roman" panose="02020603050405020304" pitchFamily="18" charset="0"/>
                <a:cs typeface="Times New Roman" panose="02020603050405020304" pitchFamily="18" charset="0"/>
              </a:rPr>
              <a:t>function to plot two numbers against each other:</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75096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E1AC97-1D8F-9B50-637E-B43EF663541B}"/>
              </a:ext>
            </a:extLst>
          </p:cNvPr>
          <p:cNvSpPr>
            <a:spLocks noGrp="1"/>
          </p:cNvSpPr>
          <p:nvPr>
            <p:ph idx="1"/>
          </p:nvPr>
        </p:nvSpPr>
        <p:spPr>
          <a:xfrm>
            <a:off x="2589212" y="616449"/>
            <a:ext cx="8915400" cy="5294773"/>
          </a:xfrm>
        </p:spPr>
        <p:txBody>
          <a:bodyPr/>
          <a:lstStyle/>
          <a:p>
            <a:pPr algn="l">
              <a:spcBef>
                <a:spcPts val="750"/>
              </a:spcBef>
              <a:spcAft>
                <a:spcPts val="750"/>
              </a:spcAft>
              <a:buNone/>
            </a:pPr>
            <a:r>
              <a:rPr lang="en-US" sz="2400" b="0" i="0" dirty="0">
                <a:solidFill>
                  <a:srgbClr val="000000"/>
                </a:solidFill>
                <a:effectLst/>
                <a:latin typeface="Times New Roman" panose="02020603050405020304" pitchFamily="18" charset="0"/>
                <a:cs typeface="Times New Roman" panose="02020603050405020304" pitchFamily="18" charset="0"/>
              </a:rPr>
              <a:t>Example</a:t>
            </a:r>
          </a:p>
          <a:p>
            <a:pPr algn="l">
              <a:buNone/>
            </a:pPr>
            <a:r>
              <a:rPr lang="en-US" sz="2400" b="0" i="0" dirty="0">
                <a:solidFill>
                  <a:srgbClr val="000000"/>
                </a:solidFill>
                <a:effectLst/>
                <a:latin typeface="Times New Roman" panose="02020603050405020304" pitchFamily="18" charset="0"/>
                <a:cs typeface="Times New Roman" panose="02020603050405020304" pitchFamily="18" charset="0"/>
              </a:rPr>
              <a:t>Draw one point in the diagram, at position (1) and position (3):</a:t>
            </a:r>
          </a:p>
          <a:p>
            <a:pPr marL="0" indent="0" algn="l">
              <a:spcBef>
                <a:spcPts val="1200"/>
              </a:spcBef>
              <a:spcAft>
                <a:spcPts val="1200"/>
              </a:spcAft>
              <a:buNone/>
            </a:pPr>
            <a:r>
              <a:rPr lang="en-US" sz="2400" b="0" i="0" dirty="0">
                <a:solidFill>
                  <a:srgbClr val="000000"/>
                </a:solidFill>
                <a:effectLst/>
                <a:latin typeface="Times New Roman" panose="02020603050405020304" pitchFamily="18" charset="0"/>
                <a:cs typeface="Times New Roman" panose="02020603050405020304" pitchFamily="18" charset="0"/>
              </a:rPr>
              <a:t>plot(</a:t>
            </a:r>
            <a:r>
              <a:rPr lang="en-US" sz="2400" b="0" i="0" dirty="0">
                <a:solidFill>
                  <a:srgbClr val="990055"/>
                </a:solidFill>
                <a:effectLst/>
                <a:latin typeface="Times New Roman" panose="02020603050405020304" pitchFamily="18" charset="0"/>
                <a:cs typeface="Times New Roman" panose="02020603050405020304" pitchFamily="18" charset="0"/>
              </a:rPr>
              <a:t>1</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990055"/>
                </a:solidFill>
                <a:effectLst/>
                <a:latin typeface="Times New Roman" panose="02020603050405020304" pitchFamily="18" charset="0"/>
                <a:cs typeface="Times New Roman" panose="02020603050405020304" pitchFamily="18" charset="0"/>
              </a:rPr>
              <a:t>3</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0" indent="0" algn="l">
              <a:spcBef>
                <a:spcPts val="1200"/>
              </a:spcBef>
              <a:spcAft>
                <a:spcPts val="1200"/>
              </a:spcAft>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0" indent="0" algn="l">
              <a:spcBef>
                <a:spcPts val="1200"/>
              </a:spcBef>
              <a:spcAft>
                <a:spcPts val="1200"/>
              </a:spcAft>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pic>
        <p:nvPicPr>
          <p:cNvPr id="5" name="Content Placeholder 4">
            <a:extLst>
              <a:ext uri="{FF2B5EF4-FFF2-40B4-BE49-F238E27FC236}">
                <a16:creationId xmlns:a16="http://schemas.microsoft.com/office/drawing/2014/main" id="{C9FA2470-3178-0760-9DB3-2DDC50C140F2}"/>
              </a:ext>
            </a:extLst>
          </p:cNvPr>
          <p:cNvPicPr>
            <a:picLocks noChangeAspect="1"/>
          </p:cNvPicPr>
          <p:nvPr/>
        </p:nvPicPr>
        <p:blipFill>
          <a:blip r:embed="rId2"/>
          <a:stretch>
            <a:fillRect/>
          </a:stretch>
        </p:blipFill>
        <p:spPr>
          <a:xfrm>
            <a:off x="4371438" y="2256890"/>
            <a:ext cx="4035858" cy="3778250"/>
          </a:xfrm>
          <a:prstGeom prst="rect">
            <a:avLst/>
          </a:prstGeom>
        </p:spPr>
      </p:pic>
    </p:spTree>
    <p:extLst>
      <p:ext uri="{BB962C8B-B14F-4D97-AF65-F5344CB8AC3E}">
        <p14:creationId xmlns:p14="http://schemas.microsoft.com/office/powerpoint/2010/main" val="2790146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493F51-86B2-547E-28A3-8C9DEECD20EE}"/>
              </a:ext>
            </a:extLst>
          </p:cNvPr>
          <p:cNvSpPr>
            <a:spLocks noGrp="1"/>
          </p:cNvSpPr>
          <p:nvPr>
            <p:ph idx="1"/>
          </p:nvPr>
        </p:nvSpPr>
        <p:spPr>
          <a:xfrm>
            <a:off x="1972762" y="246581"/>
            <a:ext cx="8915400" cy="184934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To draw more points, use vectors:</a:t>
            </a:r>
          </a:p>
          <a:p>
            <a:pPr marL="0" indent="0">
              <a:buNone/>
            </a:pPr>
            <a:r>
              <a:rPr lang="en-US" sz="2400" dirty="0">
                <a:latin typeface="Times New Roman" panose="02020603050405020304" pitchFamily="18" charset="0"/>
                <a:cs typeface="Times New Roman" panose="02020603050405020304" pitchFamily="18" charset="0"/>
              </a:rPr>
              <a:t>Draw two points in the diagram, one at position (1, 3) and one in position (8, 10):</a:t>
            </a:r>
          </a:p>
          <a:p>
            <a:pPr marL="0" indent="0">
              <a:buNone/>
            </a:pPr>
            <a:r>
              <a:rPr lang="en-US" sz="2400" dirty="0">
                <a:latin typeface="Times New Roman" panose="02020603050405020304" pitchFamily="18" charset="0"/>
                <a:cs typeface="Times New Roman" panose="02020603050405020304" pitchFamily="18" charset="0"/>
              </a:rPr>
              <a:t>plot(c(1, 8), c(3, 10))</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F1E1B079-7E3E-9EA1-67A9-116BB887E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6001" y="1388295"/>
            <a:ext cx="4800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387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2CD38-BB86-F808-CFD9-62A0FA669375}"/>
              </a:ext>
            </a:extLst>
          </p:cNvPr>
          <p:cNvSpPr>
            <a:spLocks noGrp="1"/>
          </p:cNvSpPr>
          <p:nvPr>
            <p:ph type="title"/>
          </p:nvPr>
        </p:nvSpPr>
        <p:spPr>
          <a:xfrm>
            <a:off x="2592925" y="624110"/>
            <a:ext cx="8911687" cy="732079"/>
          </a:xfrm>
        </p:spPr>
        <p:txBody>
          <a:bodyPr/>
          <a:lstStyle/>
          <a:p>
            <a:r>
              <a:rPr lang="en-IN" dirty="0"/>
              <a:t>Multiple Points</a:t>
            </a:r>
          </a:p>
        </p:txBody>
      </p:sp>
      <p:sp>
        <p:nvSpPr>
          <p:cNvPr id="3" name="Content Placeholder 2">
            <a:extLst>
              <a:ext uri="{FF2B5EF4-FFF2-40B4-BE49-F238E27FC236}">
                <a16:creationId xmlns:a16="http://schemas.microsoft.com/office/drawing/2014/main" id="{458ED6C9-54CD-2C25-6B73-DB3AEDC2474D}"/>
              </a:ext>
            </a:extLst>
          </p:cNvPr>
          <p:cNvSpPr>
            <a:spLocks noGrp="1"/>
          </p:cNvSpPr>
          <p:nvPr>
            <p:ph idx="1"/>
          </p:nvPr>
        </p:nvSpPr>
        <p:spPr>
          <a:xfrm>
            <a:off x="2589212" y="1356189"/>
            <a:ext cx="8915400" cy="455503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We can plot as many points we need, but the number of points in both axis should be the same:</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679A62-E473-761D-AF3C-9F6C009A567D}"/>
              </a:ext>
            </a:extLst>
          </p:cNvPr>
          <p:cNvPicPr>
            <a:picLocks noChangeAspect="1"/>
          </p:cNvPicPr>
          <p:nvPr/>
        </p:nvPicPr>
        <p:blipFill>
          <a:blip r:embed="rId2"/>
          <a:stretch>
            <a:fillRect/>
          </a:stretch>
        </p:blipFill>
        <p:spPr>
          <a:xfrm>
            <a:off x="5807894" y="1839074"/>
            <a:ext cx="4755813" cy="4147435"/>
          </a:xfrm>
          <a:prstGeom prst="rect">
            <a:avLst/>
          </a:prstGeom>
        </p:spPr>
      </p:pic>
    </p:spTree>
    <p:extLst>
      <p:ext uri="{BB962C8B-B14F-4D97-AF65-F5344CB8AC3E}">
        <p14:creationId xmlns:p14="http://schemas.microsoft.com/office/powerpoint/2010/main" val="3517979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D1ECFC-DBA4-21D9-A8AF-7D183D450658}"/>
              </a:ext>
            </a:extLst>
          </p:cNvPr>
          <p:cNvSpPr>
            <a:spLocks noGrp="1"/>
          </p:cNvSpPr>
          <p:nvPr>
            <p:ph idx="1"/>
          </p:nvPr>
        </p:nvSpPr>
        <p:spPr>
          <a:xfrm>
            <a:off x="1479479" y="575353"/>
            <a:ext cx="10025133" cy="5335869"/>
          </a:xfrm>
        </p:spPr>
        <p:txBody>
          <a:bodyPr>
            <a:normAutofit/>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For better organization, when you have many values, it is better to use variables:</a:t>
            </a:r>
          </a:p>
          <a:p>
            <a:pPr marL="0" indent="0">
              <a:buNone/>
            </a:pPr>
            <a:r>
              <a:rPr lang="es-ES" sz="2400" b="0" i="0" dirty="0">
                <a:solidFill>
                  <a:schemeClr val="tx1"/>
                </a:solidFill>
                <a:effectLst/>
                <a:latin typeface="Times New Roman" panose="02020603050405020304" pitchFamily="18" charset="0"/>
                <a:cs typeface="Times New Roman" panose="02020603050405020304" pitchFamily="18" charset="0"/>
              </a:rPr>
              <a:t>x &lt;- c(1, 2, 3, 4, 5)</a:t>
            </a:r>
            <a:br>
              <a:rPr lang="es-ES" sz="2400" dirty="0">
                <a:solidFill>
                  <a:schemeClr val="tx1"/>
                </a:solidFill>
                <a:latin typeface="Times New Roman" panose="02020603050405020304" pitchFamily="18" charset="0"/>
                <a:cs typeface="Times New Roman" panose="02020603050405020304" pitchFamily="18" charset="0"/>
              </a:rPr>
            </a:br>
            <a:r>
              <a:rPr lang="es-ES" sz="2400" b="0" i="0" dirty="0">
                <a:solidFill>
                  <a:schemeClr val="tx1"/>
                </a:solidFill>
                <a:effectLst/>
                <a:latin typeface="Times New Roman" panose="02020603050405020304" pitchFamily="18" charset="0"/>
                <a:cs typeface="Times New Roman" panose="02020603050405020304" pitchFamily="18" charset="0"/>
              </a:rPr>
              <a:t>y &lt;- c(3, 7, 8, 9, 12)</a:t>
            </a:r>
            <a:br>
              <a:rPr lang="es-ES" sz="2400" dirty="0">
                <a:solidFill>
                  <a:schemeClr val="tx1"/>
                </a:solidFill>
                <a:latin typeface="Times New Roman" panose="02020603050405020304" pitchFamily="18" charset="0"/>
                <a:cs typeface="Times New Roman" panose="02020603050405020304" pitchFamily="18" charset="0"/>
              </a:rPr>
            </a:br>
            <a:br>
              <a:rPr lang="es-ES" sz="2400" dirty="0">
                <a:solidFill>
                  <a:schemeClr val="tx1"/>
                </a:solidFill>
                <a:latin typeface="Times New Roman" panose="02020603050405020304" pitchFamily="18" charset="0"/>
                <a:cs typeface="Times New Roman" panose="02020603050405020304" pitchFamily="18" charset="0"/>
              </a:rPr>
            </a:br>
            <a:r>
              <a:rPr lang="es-ES" sz="2400" b="0" i="0" dirty="0" err="1">
                <a:solidFill>
                  <a:schemeClr val="tx1"/>
                </a:solidFill>
                <a:effectLst/>
                <a:latin typeface="Times New Roman" panose="02020603050405020304" pitchFamily="18" charset="0"/>
                <a:cs typeface="Times New Roman" panose="02020603050405020304" pitchFamily="18" charset="0"/>
              </a:rPr>
              <a:t>plot</a:t>
            </a:r>
            <a:r>
              <a:rPr lang="es-ES" sz="2400" b="0" i="0" dirty="0">
                <a:solidFill>
                  <a:schemeClr val="tx1"/>
                </a:solidFill>
                <a:effectLst/>
                <a:latin typeface="Times New Roman" panose="02020603050405020304" pitchFamily="18" charset="0"/>
                <a:cs typeface="Times New Roman" panose="02020603050405020304" pitchFamily="18" charset="0"/>
              </a:rPr>
              <a:t>(x, y)</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53EBDA-9895-16F2-D44A-830C92049D36}"/>
              </a:ext>
            </a:extLst>
          </p:cNvPr>
          <p:cNvPicPr>
            <a:picLocks noChangeAspect="1"/>
          </p:cNvPicPr>
          <p:nvPr/>
        </p:nvPicPr>
        <p:blipFill>
          <a:blip r:embed="rId2"/>
          <a:stretch>
            <a:fillRect/>
          </a:stretch>
        </p:blipFill>
        <p:spPr>
          <a:xfrm>
            <a:off x="4746661" y="1138755"/>
            <a:ext cx="5328863" cy="4772467"/>
          </a:xfrm>
          <a:prstGeom prst="rect">
            <a:avLst/>
          </a:prstGeom>
        </p:spPr>
      </p:pic>
    </p:spTree>
    <p:extLst>
      <p:ext uri="{BB962C8B-B14F-4D97-AF65-F5344CB8AC3E}">
        <p14:creationId xmlns:p14="http://schemas.microsoft.com/office/powerpoint/2010/main" val="425148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2C3BE-8CE3-C9E1-29CA-1D9F5EB1B12E}"/>
              </a:ext>
            </a:extLst>
          </p:cNvPr>
          <p:cNvSpPr>
            <a:spLocks noGrp="1"/>
          </p:cNvSpPr>
          <p:nvPr>
            <p:ph idx="1"/>
          </p:nvPr>
        </p:nvSpPr>
        <p:spPr>
          <a:xfrm>
            <a:off x="2650857" y="544530"/>
            <a:ext cx="8915400" cy="5582449"/>
          </a:xfrm>
        </p:spPr>
        <p:txBody>
          <a:bodyPr>
            <a:noAutofit/>
          </a:bodyPr>
          <a:lstStyle/>
          <a:p>
            <a:pPr marL="457200" indent="-457200">
              <a:lnSpc>
                <a:spcPct val="150000"/>
              </a:lnSpc>
              <a:buAutoNum type="arabicPeriod"/>
            </a:pPr>
            <a:r>
              <a:rPr lang="en-US" sz="2400" dirty="0">
                <a:latin typeface="Times New Roman" panose="02020603050405020304" pitchFamily="18" charset="0"/>
                <a:cs typeface="Times New Roman" panose="02020603050405020304" pitchFamily="18" charset="0"/>
              </a:rPr>
              <a:t>Descriptive Models:</a:t>
            </a:r>
          </a:p>
          <a:p>
            <a:pPr marL="0" indent="0">
              <a:lnSpc>
                <a:spcPct val="150000"/>
              </a:lnSpc>
              <a:buNone/>
            </a:pPr>
            <a:r>
              <a:rPr lang="en-US" sz="2400" dirty="0">
                <a:latin typeface="Times New Roman" panose="02020603050405020304" pitchFamily="18" charset="0"/>
                <a:cs typeface="Times New Roman" panose="02020603050405020304" pitchFamily="18" charset="0"/>
              </a:rPr>
              <a:t>Purpose: Summarize and describe the characteristics of a dataset. </a:t>
            </a:r>
          </a:p>
          <a:p>
            <a:pPr marL="0" indent="0">
              <a:lnSpc>
                <a:spcPct val="150000"/>
              </a:lnSpc>
              <a:buNone/>
            </a:pPr>
            <a:r>
              <a:rPr lang="en-US" sz="2400" dirty="0">
                <a:latin typeface="Times New Roman" panose="02020603050405020304" pitchFamily="18" charset="0"/>
                <a:cs typeface="Times New Roman" panose="02020603050405020304" pitchFamily="18" charset="0"/>
              </a:rPr>
              <a:t>Examples:</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Descriptive Statistics</a:t>
            </a:r>
            <a:r>
              <a:rPr lang="en-US" sz="2400" dirty="0">
                <a:latin typeface="Times New Roman" panose="02020603050405020304" pitchFamily="18" charset="0"/>
                <a:cs typeface="Times New Roman" panose="02020603050405020304" pitchFamily="18" charset="0"/>
              </a:rPr>
              <a:t>: Calculating measures like mean, median, mode, standard deviation, and percentiles. </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Frequency Distributions and Histograms</a:t>
            </a:r>
            <a:r>
              <a:rPr lang="en-US" sz="2400" dirty="0">
                <a:latin typeface="Times New Roman" panose="02020603050405020304" pitchFamily="18" charset="0"/>
                <a:cs typeface="Times New Roman" panose="02020603050405020304" pitchFamily="18" charset="0"/>
              </a:rPr>
              <a:t>: Visualizing the distribution of data. </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Scatterplots and Line Graphs</a:t>
            </a:r>
            <a:r>
              <a:rPr lang="en-US" sz="2400" dirty="0">
                <a:latin typeface="Times New Roman" panose="02020603050405020304" pitchFamily="18" charset="0"/>
                <a:cs typeface="Times New Roman" panose="02020603050405020304" pitchFamily="18" charset="0"/>
              </a:rPr>
              <a:t>: Showing relationships between variables.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408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4359-0705-188A-27C1-F6F8CA2D93E8}"/>
              </a:ext>
            </a:extLst>
          </p:cNvPr>
          <p:cNvSpPr>
            <a:spLocks noGrp="1"/>
          </p:cNvSpPr>
          <p:nvPr>
            <p:ph type="title"/>
          </p:nvPr>
        </p:nvSpPr>
        <p:spPr>
          <a:xfrm>
            <a:off x="2592925" y="624110"/>
            <a:ext cx="8911687" cy="629337"/>
          </a:xfrm>
        </p:spPr>
        <p:txBody>
          <a:bodyPr>
            <a:normAutofit fontScale="90000"/>
          </a:bodyPr>
          <a:lstStyle/>
          <a:p>
            <a:r>
              <a:rPr lang="en-IN" dirty="0"/>
              <a:t>Sequences of Points</a:t>
            </a:r>
          </a:p>
        </p:txBody>
      </p:sp>
      <p:sp>
        <p:nvSpPr>
          <p:cNvPr id="3" name="Content Placeholder 2">
            <a:extLst>
              <a:ext uri="{FF2B5EF4-FFF2-40B4-BE49-F238E27FC236}">
                <a16:creationId xmlns:a16="http://schemas.microsoft.com/office/drawing/2014/main" id="{85D6F24B-3057-BD96-DFD3-FBFE0D4EEF47}"/>
              </a:ext>
            </a:extLst>
          </p:cNvPr>
          <p:cNvSpPr>
            <a:spLocks noGrp="1"/>
          </p:cNvSpPr>
          <p:nvPr>
            <p:ph idx="1"/>
          </p:nvPr>
        </p:nvSpPr>
        <p:spPr>
          <a:xfrm>
            <a:off x="2589212" y="1253447"/>
            <a:ext cx="8915400" cy="4657775"/>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plot(1:10)</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5472CD-005B-471B-4B27-56AA22186D56}"/>
              </a:ext>
            </a:extLst>
          </p:cNvPr>
          <p:cNvPicPr>
            <a:picLocks noChangeAspect="1"/>
          </p:cNvPicPr>
          <p:nvPr/>
        </p:nvPicPr>
        <p:blipFill>
          <a:blip r:embed="rId2"/>
          <a:stretch>
            <a:fillRect/>
          </a:stretch>
        </p:blipFill>
        <p:spPr>
          <a:xfrm>
            <a:off x="4419191" y="1268996"/>
            <a:ext cx="5020745" cy="4320008"/>
          </a:xfrm>
          <a:prstGeom prst="rect">
            <a:avLst/>
          </a:prstGeom>
        </p:spPr>
      </p:pic>
    </p:spTree>
    <p:extLst>
      <p:ext uri="{BB962C8B-B14F-4D97-AF65-F5344CB8AC3E}">
        <p14:creationId xmlns:p14="http://schemas.microsoft.com/office/powerpoint/2010/main" val="1765349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2FD2-C9B3-A1E7-6DB6-692D060A5A99}"/>
              </a:ext>
            </a:extLst>
          </p:cNvPr>
          <p:cNvSpPr>
            <a:spLocks noGrp="1"/>
          </p:cNvSpPr>
          <p:nvPr>
            <p:ph type="title"/>
          </p:nvPr>
        </p:nvSpPr>
        <p:spPr>
          <a:xfrm>
            <a:off x="2592925" y="624110"/>
            <a:ext cx="8911687" cy="660160"/>
          </a:xfrm>
        </p:spPr>
        <p:txBody>
          <a:bodyPr/>
          <a:lstStyle/>
          <a:p>
            <a:r>
              <a:rPr lang="en-IN" dirty="0"/>
              <a:t>Draw a Line</a:t>
            </a:r>
          </a:p>
        </p:txBody>
      </p:sp>
      <p:sp>
        <p:nvSpPr>
          <p:cNvPr id="3" name="Content Placeholder 2">
            <a:extLst>
              <a:ext uri="{FF2B5EF4-FFF2-40B4-BE49-F238E27FC236}">
                <a16:creationId xmlns:a16="http://schemas.microsoft.com/office/drawing/2014/main" id="{8F0A7694-F3E6-180B-EDA9-59DAF6016C5D}"/>
              </a:ext>
            </a:extLst>
          </p:cNvPr>
          <p:cNvSpPr>
            <a:spLocks noGrp="1"/>
          </p:cNvSpPr>
          <p:nvPr>
            <p:ph idx="1"/>
          </p:nvPr>
        </p:nvSpPr>
        <p:spPr>
          <a:xfrm>
            <a:off x="2589212" y="1366463"/>
            <a:ext cx="8915400" cy="4544759"/>
          </a:xfrm>
        </p:spPr>
        <p:txBody>
          <a:bodyPr>
            <a:normAutofit/>
          </a:bodyPr>
          <a:lstStyle/>
          <a:p>
            <a:r>
              <a:rPr lang="en-US" sz="2400" dirty="0">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plot()</a:t>
            </a:r>
            <a:r>
              <a:rPr lang="en-US" sz="2400" dirty="0">
                <a:latin typeface="Times New Roman" panose="02020603050405020304" pitchFamily="18" charset="0"/>
                <a:cs typeface="Times New Roman" panose="02020603050405020304" pitchFamily="18" charset="0"/>
              </a:rPr>
              <a:t> function also takes a </a:t>
            </a:r>
            <a:r>
              <a:rPr lang="en-US" sz="2400" dirty="0">
                <a:solidFill>
                  <a:srgbClr val="FF0000"/>
                </a:solidFill>
                <a:latin typeface="Times New Roman" panose="02020603050405020304" pitchFamily="18" charset="0"/>
                <a:cs typeface="Times New Roman" panose="02020603050405020304" pitchFamily="18" charset="0"/>
              </a:rPr>
              <a:t>type</a:t>
            </a:r>
            <a:r>
              <a:rPr lang="en-US" sz="2400" dirty="0">
                <a:latin typeface="Times New Roman" panose="02020603050405020304" pitchFamily="18" charset="0"/>
                <a:cs typeface="Times New Roman" panose="02020603050405020304" pitchFamily="18" charset="0"/>
              </a:rPr>
              <a:t> parameter with the value </a:t>
            </a:r>
            <a:r>
              <a:rPr lang="en-US" sz="2400" dirty="0">
                <a:solidFill>
                  <a:srgbClr val="FF0000"/>
                </a:solidFill>
                <a:latin typeface="Times New Roman" panose="02020603050405020304" pitchFamily="18" charset="0"/>
                <a:cs typeface="Times New Roman" panose="02020603050405020304" pitchFamily="18" charset="0"/>
              </a:rPr>
              <a:t>l</a:t>
            </a:r>
            <a:r>
              <a:rPr lang="en-US" sz="2400" dirty="0">
                <a:latin typeface="Times New Roman" panose="02020603050405020304" pitchFamily="18" charset="0"/>
                <a:cs typeface="Times New Roman" panose="02020603050405020304" pitchFamily="18" charset="0"/>
              </a:rPr>
              <a:t> to draw a line to connect all the points in the diagram:</a:t>
            </a:r>
          </a:p>
          <a:p>
            <a:r>
              <a:rPr lang="en-US" sz="2400">
                <a:latin typeface="Times New Roman" panose="02020603050405020304" pitchFamily="18" charset="0"/>
                <a:cs typeface="Times New Roman" panose="02020603050405020304" pitchFamily="18" charset="0"/>
              </a:rPr>
              <a:t>Plot(1:10,type=‘l’)</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904048A-D8FA-D283-3AA3-A319844321E7}"/>
              </a:ext>
            </a:extLst>
          </p:cNvPr>
          <p:cNvPicPr>
            <a:picLocks noChangeAspect="1"/>
          </p:cNvPicPr>
          <p:nvPr/>
        </p:nvPicPr>
        <p:blipFill>
          <a:blip r:embed="rId2"/>
          <a:stretch>
            <a:fillRect/>
          </a:stretch>
        </p:blipFill>
        <p:spPr>
          <a:xfrm>
            <a:off x="5534589" y="2451219"/>
            <a:ext cx="4503264" cy="3929642"/>
          </a:xfrm>
          <a:prstGeom prst="rect">
            <a:avLst/>
          </a:prstGeom>
        </p:spPr>
      </p:pic>
    </p:spTree>
    <p:extLst>
      <p:ext uri="{BB962C8B-B14F-4D97-AF65-F5344CB8AC3E}">
        <p14:creationId xmlns:p14="http://schemas.microsoft.com/office/powerpoint/2010/main" val="22149727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5F8D-847B-D98B-A93F-57726B9F15B3}"/>
              </a:ext>
            </a:extLst>
          </p:cNvPr>
          <p:cNvSpPr>
            <a:spLocks noGrp="1"/>
          </p:cNvSpPr>
          <p:nvPr>
            <p:ph type="title"/>
          </p:nvPr>
        </p:nvSpPr>
        <p:spPr>
          <a:xfrm>
            <a:off x="2592925" y="624110"/>
            <a:ext cx="8911687" cy="670434"/>
          </a:xfrm>
        </p:spPr>
        <p:txBody>
          <a:bodyPr/>
          <a:lstStyle/>
          <a:p>
            <a:r>
              <a:rPr lang="en-IN" dirty="0"/>
              <a:t>Plot Labels</a:t>
            </a:r>
          </a:p>
        </p:txBody>
      </p:sp>
      <p:sp>
        <p:nvSpPr>
          <p:cNvPr id="3" name="Content Placeholder 2">
            <a:extLst>
              <a:ext uri="{FF2B5EF4-FFF2-40B4-BE49-F238E27FC236}">
                <a16:creationId xmlns:a16="http://schemas.microsoft.com/office/drawing/2014/main" id="{3A12E02A-BD9D-C0C3-71F5-DB0D7C8336D3}"/>
              </a:ext>
            </a:extLst>
          </p:cNvPr>
          <p:cNvSpPr>
            <a:spLocks noGrp="1"/>
          </p:cNvSpPr>
          <p:nvPr>
            <p:ph idx="1"/>
          </p:nvPr>
        </p:nvSpPr>
        <p:spPr>
          <a:xfrm>
            <a:off x="2589212" y="1438382"/>
            <a:ext cx="8915400" cy="447284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plot() function also accept other parameters, such as main, </a:t>
            </a:r>
            <a:r>
              <a:rPr lang="en-US" sz="2400" dirty="0" err="1">
                <a:latin typeface="Times New Roman" panose="02020603050405020304" pitchFamily="18" charset="0"/>
                <a:cs typeface="Times New Roman" panose="02020603050405020304" pitchFamily="18" charset="0"/>
              </a:rPr>
              <a:t>xlab</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ylab</a:t>
            </a:r>
            <a:r>
              <a:rPr lang="en-US" sz="2400" dirty="0">
                <a:latin typeface="Times New Roman" panose="02020603050405020304" pitchFamily="18" charset="0"/>
                <a:cs typeface="Times New Roman" panose="02020603050405020304" pitchFamily="18" charset="0"/>
              </a:rPr>
              <a:t> if you want to customize the graph with a main title and different labels for the x and y-axis:</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latin typeface="Times New Roman" panose="02020603050405020304" pitchFamily="18" charset="0"/>
                <a:cs typeface="Times New Roman" panose="02020603050405020304" pitchFamily="18" charset="0"/>
              </a:rPr>
              <a:t>plot(1:10, main="My Graph", </a:t>
            </a:r>
            <a:r>
              <a:rPr lang="en-US" sz="2400" dirty="0" err="1">
                <a:latin typeface="Times New Roman" panose="02020603050405020304" pitchFamily="18" charset="0"/>
                <a:cs typeface="Times New Roman" panose="02020603050405020304" pitchFamily="18" charset="0"/>
              </a:rPr>
              <a:t>xlab</a:t>
            </a:r>
            <a:r>
              <a:rPr lang="en-US" sz="2400" dirty="0">
                <a:latin typeface="Times New Roman" panose="02020603050405020304" pitchFamily="18" charset="0"/>
                <a:cs typeface="Times New Roman" panose="02020603050405020304" pitchFamily="18" charset="0"/>
              </a:rPr>
              <a:t>="The x-axis", </a:t>
            </a:r>
            <a:r>
              <a:rPr lang="en-US" sz="2400" dirty="0" err="1">
                <a:latin typeface="Times New Roman" panose="02020603050405020304" pitchFamily="18" charset="0"/>
                <a:cs typeface="Times New Roman" panose="02020603050405020304" pitchFamily="18" charset="0"/>
              </a:rPr>
              <a:t>ylab</a:t>
            </a:r>
            <a:r>
              <a:rPr lang="en-US" sz="2400" dirty="0">
                <a:latin typeface="Times New Roman" panose="02020603050405020304" pitchFamily="18" charset="0"/>
                <a:cs typeface="Times New Roman" panose="02020603050405020304" pitchFamily="18" charset="0"/>
              </a:rPr>
              <a:t>="The y axis")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6246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1F916A-2B7E-53B0-9571-36735C027CA4}"/>
              </a:ext>
            </a:extLst>
          </p:cNvPr>
          <p:cNvPicPr>
            <a:picLocks noGrp="1" noChangeAspect="1"/>
          </p:cNvPicPr>
          <p:nvPr>
            <p:ph idx="1"/>
          </p:nvPr>
        </p:nvPicPr>
        <p:blipFill>
          <a:blip r:embed="rId2"/>
          <a:stretch>
            <a:fillRect/>
          </a:stretch>
        </p:blipFill>
        <p:spPr>
          <a:xfrm>
            <a:off x="3188615" y="202057"/>
            <a:ext cx="6684850" cy="6384081"/>
          </a:xfrm>
        </p:spPr>
      </p:pic>
    </p:spTree>
    <p:extLst>
      <p:ext uri="{BB962C8B-B14F-4D97-AF65-F5344CB8AC3E}">
        <p14:creationId xmlns:p14="http://schemas.microsoft.com/office/powerpoint/2010/main" val="27481808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A3CA-1E51-615F-9043-D6FA73A4FA6C}"/>
              </a:ext>
            </a:extLst>
          </p:cNvPr>
          <p:cNvSpPr>
            <a:spLocks noGrp="1"/>
          </p:cNvSpPr>
          <p:nvPr>
            <p:ph type="title"/>
          </p:nvPr>
        </p:nvSpPr>
        <p:spPr>
          <a:xfrm>
            <a:off x="2592925" y="624110"/>
            <a:ext cx="8911687" cy="608789"/>
          </a:xfrm>
        </p:spPr>
        <p:txBody>
          <a:bodyPr>
            <a:normAutofit fontScale="90000"/>
          </a:bodyPr>
          <a:lstStyle/>
          <a:p>
            <a:r>
              <a:rPr lang="en-IN" dirty="0"/>
              <a:t>Graph Appearance</a:t>
            </a:r>
          </a:p>
        </p:txBody>
      </p:sp>
      <p:sp>
        <p:nvSpPr>
          <p:cNvPr id="3" name="Content Placeholder 2">
            <a:extLst>
              <a:ext uri="{FF2B5EF4-FFF2-40B4-BE49-F238E27FC236}">
                <a16:creationId xmlns:a16="http://schemas.microsoft.com/office/drawing/2014/main" id="{131DE02A-235D-C37E-1DBD-742C02B85597}"/>
              </a:ext>
            </a:extLst>
          </p:cNvPr>
          <p:cNvSpPr>
            <a:spLocks noGrp="1"/>
          </p:cNvSpPr>
          <p:nvPr>
            <p:ph idx="1"/>
          </p:nvPr>
        </p:nvSpPr>
        <p:spPr>
          <a:xfrm>
            <a:off x="2589212" y="1232899"/>
            <a:ext cx="8915400" cy="5352836"/>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There are many other parameters you can use to change the appearance of the points.</a:t>
            </a:r>
          </a:p>
          <a:p>
            <a:pPr marL="0" indent="0">
              <a:buNone/>
            </a:pPr>
            <a:r>
              <a:rPr lang="en-US" sz="2400" dirty="0">
                <a:solidFill>
                  <a:srgbClr val="FF0000"/>
                </a:solidFill>
                <a:latin typeface="Times New Roman" panose="02020603050405020304" pitchFamily="18" charset="0"/>
                <a:cs typeface="Times New Roman" panose="02020603050405020304" pitchFamily="18" charset="0"/>
              </a:rPr>
              <a:t>Colors</a:t>
            </a:r>
          </a:p>
          <a:p>
            <a:pPr marL="0" indent="0">
              <a:buNone/>
            </a:pPr>
            <a:r>
              <a:rPr lang="en-US" sz="2400" dirty="0">
                <a:latin typeface="Times New Roman" panose="02020603050405020304" pitchFamily="18" charset="0"/>
                <a:cs typeface="Times New Roman" panose="02020603050405020304" pitchFamily="18" charset="0"/>
              </a:rPr>
              <a:t>Use col="color" to add a color to the points:</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latin typeface="Times New Roman" panose="02020603050405020304" pitchFamily="18" charset="0"/>
                <a:cs typeface="Times New Roman" panose="02020603050405020304" pitchFamily="18" charset="0"/>
              </a:rPr>
              <a:t>plot(1:10, col="</a:t>
            </a:r>
            <a:r>
              <a:rPr lang="en-US" sz="2400" dirty="0">
                <a:solidFill>
                  <a:srgbClr val="FF0000"/>
                </a:solidFill>
                <a:latin typeface="Times New Roman" panose="02020603050405020304" pitchFamily="18" charset="0"/>
                <a:cs typeface="Times New Roman" panose="02020603050405020304" pitchFamily="18" charset="0"/>
              </a:rPr>
              <a:t>red</a:t>
            </a:r>
            <a:r>
              <a:rPr lang="en-US" sz="2400" dirty="0">
                <a:latin typeface="Times New Roman" panose="02020603050405020304" pitchFamily="18" charset="0"/>
                <a:cs typeface="Times New Roman" panose="02020603050405020304" pitchFamily="18" charset="0"/>
              </a:rPr>
              <a:t>")</a:t>
            </a:r>
          </a:p>
          <a:p>
            <a:pPr marL="0" indent="0">
              <a:buNone/>
            </a:pPr>
            <a:r>
              <a:rPr lang="en-US" sz="2400" dirty="0">
                <a:solidFill>
                  <a:srgbClr val="FF0000"/>
                </a:solidFill>
                <a:latin typeface="Times New Roman" panose="02020603050405020304" pitchFamily="18" charset="0"/>
                <a:cs typeface="Times New Roman" panose="02020603050405020304" pitchFamily="18" charset="0"/>
              </a:rPr>
              <a:t>Size</a:t>
            </a:r>
          </a:p>
          <a:p>
            <a:pPr marL="0" indent="0">
              <a:buNone/>
            </a:pPr>
            <a:r>
              <a:rPr lang="en-US" sz="2400" dirty="0">
                <a:latin typeface="Times New Roman" panose="02020603050405020304" pitchFamily="18" charset="0"/>
                <a:cs typeface="Times New Roman" panose="02020603050405020304" pitchFamily="18" charset="0"/>
              </a:rPr>
              <a:t>Use </a:t>
            </a:r>
            <a:r>
              <a:rPr lang="en-US" sz="2400" dirty="0" err="1">
                <a:latin typeface="Times New Roman" panose="02020603050405020304" pitchFamily="18" charset="0"/>
                <a:cs typeface="Times New Roman" panose="02020603050405020304" pitchFamily="18" charset="0"/>
              </a:rPr>
              <a:t>cex</a:t>
            </a:r>
            <a:r>
              <a:rPr lang="en-US" sz="2400" dirty="0">
                <a:latin typeface="Times New Roman" panose="02020603050405020304" pitchFamily="18" charset="0"/>
                <a:cs typeface="Times New Roman" panose="02020603050405020304" pitchFamily="18" charset="0"/>
              </a:rPr>
              <a:t>=number to change the size of the points (1 is default, while 0.5 means 50% smaller, and 2 means 100% larger):</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latin typeface="Times New Roman" panose="02020603050405020304" pitchFamily="18" charset="0"/>
                <a:cs typeface="Times New Roman" panose="02020603050405020304" pitchFamily="18" charset="0"/>
              </a:rPr>
              <a:t>plot(1:10, </a:t>
            </a:r>
            <a:r>
              <a:rPr lang="en-US" sz="2400" dirty="0" err="1">
                <a:solidFill>
                  <a:srgbClr val="FF0000"/>
                </a:solidFill>
                <a:latin typeface="Times New Roman" panose="02020603050405020304" pitchFamily="18" charset="0"/>
                <a:cs typeface="Times New Roman" panose="02020603050405020304" pitchFamily="18" charset="0"/>
              </a:rPr>
              <a:t>cex</a:t>
            </a: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8728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0968CC8-A416-792B-C9B9-5DD56E1194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5398" y="969889"/>
            <a:ext cx="48006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779408-EF23-91B5-CCA2-130FD49D55CC}"/>
              </a:ext>
            </a:extLst>
          </p:cNvPr>
          <p:cNvPicPr>
            <a:picLocks noChangeAspect="1"/>
          </p:cNvPicPr>
          <p:nvPr/>
        </p:nvPicPr>
        <p:blipFill>
          <a:blip r:embed="rId3"/>
          <a:stretch>
            <a:fillRect/>
          </a:stretch>
        </p:blipFill>
        <p:spPr>
          <a:xfrm>
            <a:off x="6678202" y="969889"/>
            <a:ext cx="4800600" cy="4800600"/>
          </a:xfrm>
          <a:prstGeom prst="rect">
            <a:avLst/>
          </a:prstGeom>
        </p:spPr>
      </p:pic>
    </p:spTree>
    <p:extLst>
      <p:ext uri="{BB962C8B-B14F-4D97-AF65-F5344CB8AC3E}">
        <p14:creationId xmlns:p14="http://schemas.microsoft.com/office/powerpoint/2010/main" val="9321663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5A7F5-59BA-BA42-BF55-09486C4A8701}"/>
              </a:ext>
            </a:extLst>
          </p:cNvPr>
          <p:cNvSpPr>
            <a:spLocks noGrp="1"/>
          </p:cNvSpPr>
          <p:nvPr>
            <p:ph idx="1"/>
          </p:nvPr>
        </p:nvSpPr>
        <p:spPr>
          <a:xfrm>
            <a:off x="2589212" y="750013"/>
            <a:ext cx="8915400" cy="5161209"/>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plot(1:10, col="red", </a:t>
            </a:r>
            <a:r>
              <a:rPr lang="en-US" sz="2400" dirty="0" err="1">
                <a:latin typeface="Times New Roman" panose="02020603050405020304" pitchFamily="18" charset="0"/>
                <a:cs typeface="Times New Roman" panose="02020603050405020304" pitchFamily="18" charset="0"/>
              </a:rPr>
              <a:t>cex</a:t>
            </a:r>
            <a:r>
              <a:rPr lang="en-US" sz="2400" dirty="0">
                <a:latin typeface="Times New Roman" panose="02020603050405020304" pitchFamily="18" charset="0"/>
                <a:cs typeface="Times New Roman" panose="02020603050405020304" pitchFamily="18" charset="0"/>
              </a:rPr>
              <a:t>=2)</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Content Placeholder 4">
            <a:extLst>
              <a:ext uri="{FF2B5EF4-FFF2-40B4-BE49-F238E27FC236}">
                <a16:creationId xmlns:a16="http://schemas.microsoft.com/office/drawing/2014/main" id="{194AF674-5C34-345B-4804-34171CDF2EB3}"/>
              </a:ext>
            </a:extLst>
          </p:cNvPr>
          <p:cNvPicPr>
            <a:picLocks noChangeAspect="1"/>
          </p:cNvPicPr>
          <p:nvPr/>
        </p:nvPicPr>
        <p:blipFill>
          <a:blip r:embed="rId2"/>
          <a:stretch>
            <a:fillRect/>
          </a:stretch>
        </p:blipFill>
        <p:spPr>
          <a:xfrm>
            <a:off x="2589212" y="1441492"/>
            <a:ext cx="8441336" cy="3778250"/>
          </a:xfrm>
          <a:prstGeom prst="rect">
            <a:avLst/>
          </a:prstGeom>
        </p:spPr>
      </p:pic>
    </p:spTree>
    <p:extLst>
      <p:ext uri="{BB962C8B-B14F-4D97-AF65-F5344CB8AC3E}">
        <p14:creationId xmlns:p14="http://schemas.microsoft.com/office/powerpoint/2010/main" val="4920991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5761-FDA9-1E9C-22F7-FFA289D3E14D}"/>
              </a:ext>
            </a:extLst>
          </p:cNvPr>
          <p:cNvSpPr>
            <a:spLocks noGrp="1"/>
          </p:cNvSpPr>
          <p:nvPr>
            <p:ph type="title"/>
          </p:nvPr>
        </p:nvSpPr>
        <p:spPr>
          <a:xfrm>
            <a:off x="2592925" y="624111"/>
            <a:ext cx="8911687" cy="690982"/>
          </a:xfrm>
        </p:spPr>
        <p:txBody>
          <a:bodyPr/>
          <a:lstStyle/>
          <a:p>
            <a:r>
              <a:rPr lang="en-IN" dirty="0"/>
              <a:t>Point Shape</a:t>
            </a:r>
          </a:p>
        </p:txBody>
      </p:sp>
      <p:sp>
        <p:nvSpPr>
          <p:cNvPr id="7" name="Content Placeholder 6">
            <a:extLst>
              <a:ext uri="{FF2B5EF4-FFF2-40B4-BE49-F238E27FC236}">
                <a16:creationId xmlns:a16="http://schemas.microsoft.com/office/drawing/2014/main" id="{2F9AE107-480D-F027-B8D8-45230708B688}"/>
              </a:ext>
            </a:extLst>
          </p:cNvPr>
          <p:cNvSpPr>
            <a:spLocks noGrp="1"/>
          </p:cNvSpPr>
          <p:nvPr>
            <p:ph idx="1"/>
          </p:nvPr>
        </p:nvSpPr>
        <p:spPr>
          <a:xfrm>
            <a:off x="2589212" y="1315093"/>
            <a:ext cx="8915400" cy="4596129"/>
          </a:xfrm>
        </p:spPr>
        <p:txBody>
          <a:bodyPr>
            <a:normAutofit/>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Use </a:t>
            </a:r>
            <a:r>
              <a:rPr lang="en-US" sz="2400" dirty="0" err="1">
                <a:solidFill>
                  <a:schemeClr val="tx1"/>
                </a:solidFill>
                <a:latin typeface="Times New Roman" panose="02020603050405020304" pitchFamily="18" charset="0"/>
                <a:cs typeface="Times New Roman" panose="02020603050405020304" pitchFamily="18" charset="0"/>
              </a:rPr>
              <a:t>pch</a:t>
            </a:r>
            <a:r>
              <a:rPr lang="en-US" sz="2400" dirty="0">
                <a:solidFill>
                  <a:schemeClr val="tx1"/>
                </a:solidFill>
                <a:latin typeface="Times New Roman" panose="02020603050405020304" pitchFamily="18" charset="0"/>
                <a:cs typeface="Times New Roman" panose="02020603050405020304" pitchFamily="18" charset="0"/>
              </a:rPr>
              <a:t> with a value from 0 to 25 to change the point shape format:</a:t>
            </a:r>
          </a:p>
          <a:p>
            <a:pPr marL="0" indent="0">
              <a:buNone/>
            </a:pPr>
            <a:r>
              <a:rPr lang="en-US" sz="2400" b="0" i="0" dirty="0">
                <a:solidFill>
                  <a:schemeClr val="tx1"/>
                </a:solidFill>
                <a:effectLst/>
                <a:latin typeface="Times New Roman" panose="02020603050405020304" pitchFamily="18" charset="0"/>
                <a:cs typeface="Times New Roman" panose="02020603050405020304" pitchFamily="18" charset="0"/>
              </a:rPr>
              <a:t>plot(1:10, </a:t>
            </a:r>
            <a:r>
              <a:rPr lang="en-US" sz="2400" b="0" i="0" dirty="0" err="1">
                <a:solidFill>
                  <a:schemeClr val="tx1"/>
                </a:solidFill>
                <a:effectLst/>
                <a:latin typeface="Times New Roman" panose="02020603050405020304" pitchFamily="18" charset="0"/>
                <a:cs typeface="Times New Roman" panose="02020603050405020304" pitchFamily="18" charset="0"/>
              </a:rPr>
              <a:t>pch</a:t>
            </a:r>
            <a:r>
              <a:rPr lang="en-US" sz="2400" b="0" i="0" dirty="0">
                <a:solidFill>
                  <a:schemeClr val="tx1"/>
                </a:solidFill>
                <a:effectLst/>
                <a:latin typeface="Times New Roman" panose="02020603050405020304" pitchFamily="18" charset="0"/>
                <a:cs typeface="Times New Roman" panose="02020603050405020304" pitchFamily="18" charset="0"/>
              </a:rPr>
              <a:t>=25, </a:t>
            </a:r>
            <a:r>
              <a:rPr lang="en-US" sz="2400" b="0" i="0" dirty="0" err="1">
                <a:solidFill>
                  <a:schemeClr val="tx1"/>
                </a:solidFill>
                <a:effectLst/>
                <a:latin typeface="Times New Roman" panose="02020603050405020304" pitchFamily="18" charset="0"/>
                <a:cs typeface="Times New Roman" panose="02020603050405020304" pitchFamily="18" charset="0"/>
              </a:rPr>
              <a:t>cex</a:t>
            </a:r>
            <a:r>
              <a:rPr lang="en-US" sz="2400" b="0" i="0" dirty="0">
                <a:solidFill>
                  <a:schemeClr val="tx1"/>
                </a:solidFill>
                <a:effectLst/>
                <a:latin typeface="Times New Roman" panose="02020603050405020304" pitchFamily="18" charset="0"/>
                <a:cs typeface="Times New Roman" panose="02020603050405020304" pitchFamily="18" charset="0"/>
              </a:rPr>
              <a:t>=2)</a:t>
            </a:r>
          </a:p>
          <a:p>
            <a:pPr marL="0" indent="0">
              <a:buNone/>
            </a:pP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7173" name="Picture 5">
            <a:extLst>
              <a:ext uri="{FF2B5EF4-FFF2-40B4-BE49-F238E27FC236}">
                <a16:creationId xmlns:a16="http://schemas.microsoft.com/office/drawing/2014/main" id="{D655B891-B32E-E86C-A655-99AAD3BDF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912" y="1921539"/>
            <a:ext cx="4185435" cy="418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3669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0AD503-61EF-D07B-E256-5138FDAF1032}"/>
              </a:ext>
            </a:extLst>
          </p:cNvPr>
          <p:cNvSpPr>
            <a:spLocks noGrp="1"/>
          </p:cNvSpPr>
          <p:nvPr>
            <p:ph idx="1"/>
          </p:nvPr>
        </p:nvSpPr>
        <p:spPr>
          <a:xfrm>
            <a:off x="2589212" y="595901"/>
            <a:ext cx="8915400" cy="5315321"/>
          </a:xfrm>
        </p:spPr>
        <p:txBody>
          <a:bodyPr/>
          <a:lstStyle/>
          <a:p>
            <a:pPr marL="0" indent="0">
              <a:buNone/>
            </a:pPr>
            <a:r>
              <a:rPr lang="en-US" sz="2400" dirty="0">
                <a:solidFill>
                  <a:schemeClr val="tx1"/>
                </a:solidFill>
                <a:latin typeface="Times New Roman" panose="02020603050405020304" pitchFamily="18" charset="0"/>
                <a:cs typeface="Times New Roman" panose="02020603050405020304" pitchFamily="18" charset="0"/>
              </a:rPr>
              <a:t>The values of the </a:t>
            </a:r>
            <a:r>
              <a:rPr lang="en-US" sz="2400" dirty="0" err="1">
                <a:solidFill>
                  <a:srgbClr val="FF0000"/>
                </a:solidFill>
                <a:latin typeface="Times New Roman" panose="02020603050405020304" pitchFamily="18" charset="0"/>
                <a:cs typeface="Times New Roman" panose="02020603050405020304" pitchFamily="18" charset="0"/>
              </a:rPr>
              <a:t>pch</a:t>
            </a:r>
            <a:r>
              <a:rPr lang="en-US" sz="2400" dirty="0">
                <a:solidFill>
                  <a:schemeClr val="tx1"/>
                </a:solidFill>
                <a:latin typeface="Times New Roman" panose="02020603050405020304" pitchFamily="18" charset="0"/>
                <a:cs typeface="Times New Roman" panose="02020603050405020304" pitchFamily="18" charset="0"/>
              </a:rPr>
              <a:t> parameter range from 0 to 25, which means that we can choose up to 26 different types of point shapes:</a:t>
            </a:r>
          </a:p>
          <a:p>
            <a:endParaRPr lang="en-US" dirty="0"/>
          </a:p>
          <a:p>
            <a:endParaRPr lang="en-IN" dirty="0"/>
          </a:p>
        </p:txBody>
      </p:sp>
      <p:pic>
        <p:nvPicPr>
          <p:cNvPr id="8197" name="Picture 5">
            <a:extLst>
              <a:ext uri="{FF2B5EF4-FFF2-40B4-BE49-F238E27FC236}">
                <a16:creationId xmlns:a16="http://schemas.microsoft.com/office/drawing/2014/main" id="{DF991094-3FAD-EF36-FEEE-E51F159C8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891" y="1593779"/>
            <a:ext cx="4800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977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11A-8FC3-1D44-1A14-88029DD1C1D7}"/>
              </a:ext>
            </a:extLst>
          </p:cNvPr>
          <p:cNvSpPr>
            <a:spLocks noGrp="1"/>
          </p:cNvSpPr>
          <p:nvPr>
            <p:ph type="title"/>
          </p:nvPr>
        </p:nvSpPr>
        <p:spPr>
          <a:xfrm>
            <a:off x="2592925" y="624110"/>
            <a:ext cx="8911687" cy="670434"/>
          </a:xfrm>
        </p:spPr>
        <p:txBody>
          <a:bodyPr/>
          <a:lstStyle/>
          <a:p>
            <a:r>
              <a:rPr lang="en-IN" dirty="0"/>
              <a:t>R Line</a:t>
            </a:r>
          </a:p>
        </p:txBody>
      </p:sp>
      <p:sp>
        <p:nvSpPr>
          <p:cNvPr id="3" name="Content Placeholder 2">
            <a:extLst>
              <a:ext uri="{FF2B5EF4-FFF2-40B4-BE49-F238E27FC236}">
                <a16:creationId xmlns:a16="http://schemas.microsoft.com/office/drawing/2014/main" id="{B2261F98-1472-DE36-DF07-663CC3D48778}"/>
              </a:ext>
            </a:extLst>
          </p:cNvPr>
          <p:cNvSpPr>
            <a:spLocks noGrp="1"/>
          </p:cNvSpPr>
          <p:nvPr>
            <p:ph idx="1"/>
          </p:nvPr>
        </p:nvSpPr>
        <p:spPr>
          <a:xfrm>
            <a:off x="2589212" y="1181528"/>
            <a:ext cx="8915400" cy="472969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Line Graphs</a:t>
            </a:r>
          </a:p>
          <a:p>
            <a:pPr marL="0" indent="0">
              <a:buNone/>
            </a:pPr>
            <a:r>
              <a:rPr lang="en-US" sz="2400" dirty="0">
                <a:latin typeface="Times New Roman" panose="02020603050405020304" pitchFamily="18" charset="0"/>
                <a:cs typeface="Times New Roman" panose="02020603050405020304" pitchFamily="18" charset="0"/>
              </a:rPr>
              <a:t>A line graph has a line that connects all the points in a diagram.</a:t>
            </a:r>
          </a:p>
          <a:p>
            <a:pPr marL="0" indent="0">
              <a:buNone/>
            </a:pPr>
            <a:r>
              <a:rPr lang="en-US" sz="2400" dirty="0">
                <a:latin typeface="Times New Roman" panose="02020603050405020304" pitchFamily="18" charset="0"/>
                <a:cs typeface="Times New Roman" panose="02020603050405020304" pitchFamily="18" charset="0"/>
              </a:rPr>
              <a:t>To create a line, use the plot() function and add the type parameter with a value of "l":</a:t>
            </a:r>
          </a:p>
          <a:p>
            <a:pPr marL="0" indent="0">
              <a:buNone/>
            </a:pPr>
            <a:r>
              <a:rPr lang="en-IN" sz="2400" dirty="0">
                <a:latin typeface="Times New Roman" panose="02020603050405020304" pitchFamily="18" charset="0"/>
                <a:cs typeface="Times New Roman" panose="02020603050405020304" pitchFamily="18" charset="0"/>
              </a:rPr>
              <a:t>plot(1:10, type="l")</a:t>
            </a:r>
          </a:p>
        </p:txBody>
      </p:sp>
      <p:pic>
        <p:nvPicPr>
          <p:cNvPr id="9219" name="Picture 3">
            <a:extLst>
              <a:ext uri="{FF2B5EF4-FFF2-40B4-BE49-F238E27FC236}">
                <a16:creationId xmlns:a16="http://schemas.microsoft.com/office/drawing/2014/main" id="{D05650C1-675B-AD4A-BA3C-ABB4DFC08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357" y="2650732"/>
            <a:ext cx="3979951" cy="397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6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CB62B-FA14-5EB4-2C3B-4442464696B0}"/>
              </a:ext>
            </a:extLst>
          </p:cNvPr>
          <p:cNvSpPr>
            <a:spLocks noGrp="1"/>
          </p:cNvSpPr>
          <p:nvPr>
            <p:ph idx="1"/>
          </p:nvPr>
        </p:nvSpPr>
        <p:spPr>
          <a:xfrm>
            <a:off x="2609760" y="226031"/>
            <a:ext cx="9277440" cy="6277511"/>
          </a:xfrm>
        </p:spPr>
        <p:txBody>
          <a:bodyPr>
            <a:noAutofit/>
          </a:bodyPr>
          <a:lstStyle/>
          <a:p>
            <a:pPr>
              <a:lnSpc>
                <a:spcPct val="150000"/>
              </a:lnSpc>
              <a:buFont typeface="+mj-lt"/>
              <a:buAutoNum type="arabicPeriod" startAt="2"/>
            </a:pPr>
            <a:r>
              <a:rPr lang="en-US" sz="2400" dirty="0">
                <a:latin typeface="Times New Roman" panose="02020603050405020304" pitchFamily="18" charset="0"/>
                <a:cs typeface="Times New Roman" panose="02020603050405020304" pitchFamily="18" charset="0"/>
              </a:rPr>
              <a:t>Predictive Models:</a:t>
            </a:r>
          </a:p>
          <a:p>
            <a:pPr marL="0" indent="0">
              <a:lnSpc>
                <a:spcPct val="150000"/>
              </a:lnSpc>
              <a:buNone/>
            </a:pPr>
            <a:r>
              <a:rPr lang="en-US" sz="2200" b="1" dirty="0">
                <a:latin typeface="Times New Roman" panose="02020603050405020304" pitchFamily="18" charset="0"/>
                <a:cs typeface="Times New Roman" panose="02020603050405020304" pitchFamily="18" charset="0"/>
              </a:rPr>
              <a:t>Purpose: </a:t>
            </a:r>
            <a:r>
              <a:rPr lang="en-US" sz="2200" dirty="0">
                <a:latin typeface="Times New Roman" panose="02020603050405020304" pitchFamily="18" charset="0"/>
                <a:cs typeface="Times New Roman" panose="02020603050405020304" pitchFamily="18" charset="0"/>
              </a:rPr>
              <a:t>Predict future outcomes or values based on historical data. </a:t>
            </a:r>
          </a:p>
          <a:p>
            <a:pPr marL="0" indent="0">
              <a:lnSpc>
                <a:spcPct val="150000"/>
              </a:lnSpc>
              <a:buNone/>
            </a:pPr>
            <a:r>
              <a:rPr lang="en-US" sz="2200" dirty="0">
                <a:latin typeface="Times New Roman" panose="02020603050405020304" pitchFamily="18" charset="0"/>
                <a:cs typeface="Times New Roman" panose="02020603050405020304" pitchFamily="18" charset="0"/>
              </a:rPr>
              <a:t>Examples:</a:t>
            </a:r>
          </a:p>
          <a:p>
            <a:pPr>
              <a:lnSpc>
                <a:spcPct val="150000"/>
              </a:lnSpc>
            </a:pPr>
            <a:r>
              <a:rPr lang="en-US" sz="2200" dirty="0">
                <a:solidFill>
                  <a:schemeClr val="accent2">
                    <a:lumMod val="75000"/>
                  </a:schemeClr>
                </a:solidFill>
                <a:latin typeface="Times New Roman" panose="02020603050405020304" pitchFamily="18" charset="0"/>
                <a:cs typeface="Times New Roman" panose="02020603050405020304" pitchFamily="18" charset="0"/>
              </a:rPr>
              <a:t>Regression Models: </a:t>
            </a:r>
            <a:r>
              <a:rPr lang="en-US" sz="2200" dirty="0">
                <a:latin typeface="Times New Roman" panose="02020603050405020304" pitchFamily="18" charset="0"/>
                <a:cs typeface="Times New Roman" panose="02020603050405020304" pitchFamily="18" charset="0"/>
              </a:rPr>
              <a:t>Predicting a continuous outcome variable (e.g., sales, temperature) based on one or more predictor variables. </a:t>
            </a:r>
          </a:p>
          <a:p>
            <a:pPr>
              <a:lnSpc>
                <a:spcPct val="150000"/>
              </a:lnSpc>
            </a:pPr>
            <a:r>
              <a:rPr lang="en-US" sz="2200" dirty="0">
                <a:solidFill>
                  <a:schemeClr val="accent2">
                    <a:lumMod val="75000"/>
                  </a:schemeClr>
                </a:solidFill>
                <a:latin typeface="Times New Roman" panose="02020603050405020304" pitchFamily="18" charset="0"/>
                <a:cs typeface="Times New Roman" panose="02020603050405020304" pitchFamily="18" charset="0"/>
              </a:rPr>
              <a:t>Classification Models: </a:t>
            </a:r>
            <a:r>
              <a:rPr lang="en-US" sz="2200" dirty="0">
                <a:latin typeface="Times New Roman" panose="02020603050405020304" pitchFamily="18" charset="0"/>
                <a:cs typeface="Times New Roman" panose="02020603050405020304" pitchFamily="18" charset="0"/>
              </a:rPr>
              <a:t>Predicting a categorical outcome (e.g., spam/not spam, customer churn). </a:t>
            </a:r>
          </a:p>
          <a:p>
            <a:pPr>
              <a:lnSpc>
                <a:spcPct val="150000"/>
              </a:lnSpc>
            </a:pPr>
            <a:r>
              <a:rPr lang="en-US" sz="2200" dirty="0">
                <a:solidFill>
                  <a:schemeClr val="accent2">
                    <a:lumMod val="75000"/>
                  </a:schemeClr>
                </a:solidFill>
                <a:latin typeface="Times New Roman" panose="02020603050405020304" pitchFamily="18" charset="0"/>
                <a:cs typeface="Times New Roman" panose="02020603050405020304" pitchFamily="18" charset="0"/>
              </a:rPr>
              <a:t>Time Series Analysis: </a:t>
            </a:r>
            <a:r>
              <a:rPr lang="en-US" sz="2200" dirty="0">
                <a:latin typeface="Times New Roman" panose="02020603050405020304" pitchFamily="18" charset="0"/>
                <a:cs typeface="Times New Roman" panose="02020603050405020304" pitchFamily="18" charset="0"/>
              </a:rPr>
              <a:t>Forecasting future values based on past data patterns. </a:t>
            </a:r>
          </a:p>
          <a:p>
            <a:pPr>
              <a:lnSpc>
                <a:spcPct val="150000"/>
              </a:lnSpc>
            </a:pPr>
            <a:r>
              <a:rPr lang="en-US" sz="2200" dirty="0">
                <a:solidFill>
                  <a:schemeClr val="accent2">
                    <a:lumMod val="75000"/>
                  </a:schemeClr>
                </a:solidFill>
                <a:latin typeface="Times New Roman" panose="02020603050405020304" pitchFamily="18" charset="0"/>
                <a:cs typeface="Times New Roman" panose="02020603050405020304" pitchFamily="18" charset="0"/>
              </a:rPr>
              <a:t>Machine Learning Algorithms: </a:t>
            </a:r>
            <a:r>
              <a:rPr lang="en-US" sz="2200" dirty="0">
                <a:latin typeface="Times New Roman" panose="02020603050405020304" pitchFamily="18" charset="0"/>
                <a:cs typeface="Times New Roman" panose="02020603050405020304" pitchFamily="18" charset="0"/>
              </a:rPr>
              <a:t>Using algorithms like decision trees, random forests, and neural networks for complex predictions. </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0160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E02F-4AEF-313D-8536-7AB88998AB6D}"/>
              </a:ext>
            </a:extLst>
          </p:cNvPr>
          <p:cNvSpPr>
            <a:spLocks noGrp="1"/>
          </p:cNvSpPr>
          <p:nvPr>
            <p:ph type="title"/>
          </p:nvPr>
        </p:nvSpPr>
        <p:spPr>
          <a:xfrm>
            <a:off x="2592925" y="624110"/>
            <a:ext cx="8911687" cy="670434"/>
          </a:xfrm>
        </p:spPr>
        <p:txBody>
          <a:bodyPr/>
          <a:lstStyle/>
          <a:p>
            <a:r>
              <a:rPr lang="en-IN" dirty="0"/>
              <a:t>Line Color</a:t>
            </a:r>
          </a:p>
        </p:txBody>
      </p:sp>
      <p:sp>
        <p:nvSpPr>
          <p:cNvPr id="3" name="Content Placeholder 2">
            <a:extLst>
              <a:ext uri="{FF2B5EF4-FFF2-40B4-BE49-F238E27FC236}">
                <a16:creationId xmlns:a16="http://schemas.microsoft.com/office/drawing/2014/main" id="{F6AEBEAE-D1E3-4A27-55C5-7A1A41148C23}"/>
              </a:ext>
            </a:extLst>
          </p:cNvPr>
          <p:cNvSpPr>
            <a:spLocks noGrp="1"/>
          </p:cNvSpPr>
          <p:nvPr>
            <p:ph idx="1"/>
          </p:nvPr>
        </p:nvSpPr>
        <p:spPr>
          <a:xfrm>
            <a:off x="2589212" y="1294544"/>
            <a:ext cx="8915400" cy="4616678"/>
          </a:xfrm>
        </p:spPr>
        <p:txBody>
          <a:bodyPr/>
          <a:lstStyle/>
          <a:p>
            <a:pPr marL="0" indent="0">
              <a:buNone/>
            </a:pPr>
            <a:r>
              <a:rPr lang="en-US" sz="2400" dirty="0">
                <a:latin typeface="Times New Roman" panose="02020603050405020304" pitchFamily="18" charset="0"/>
                <a:cs typeface="Times New Roman" panose="02020603050405020304" pitchFamily="18" charset="0"/>
              </a:rPr>
              <a:t>The line color is black by default. To change the color, use the col parameter:</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latin typeface="Times New Roman" panose="02020603050405020304" pitchFamily="18" charset="0"/>
                <a:cs typeface="Times New Roman" panose="02020603050405020304" pitchFamily="18" charset="0"/>
              </a:rPr>
              <a:t>plot(1:10, type="l", col="blue")</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0245" name="Picture 5">
            <a:extLst>
              <a:ext uri="{FF2B5EF4-FFF2-40B4-BE49-F238E27FC236}">
                <a16:creationId xmlns:a16="http://schemas.microsoft.com/office/drawing/2014/main" id="{99724399-EBD4-99E0-EC32-02124785C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12" y="1781056"/>
            <a:ext cx="48006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51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D5EC-337C-381D-1F69-366796291030}"/>
              </a:ext>
            </a:extLst>
          </p:cNvPr>
          <p:cNvSpPr>
            <a:spLocks noGrp="1"/>
          </p:cNvSpPr>
          <p:nvPr>
            <p:ph type="title"/>
          </p:nvPr>
        </p:nvSpPr>
        <p:spPr>
          <a:xfrm>
            <a:off x="2592925" y="624110"/>
            <a:ext cx="8911687" cy="557418"/>
          </a:xfrm>
        </p:spPr>
        <p:txBody>
          <a:bodyPr>
            <a:normAutofit fontScale="90000"/>
          </a:bodyPr>
          <a:lstStyle/>
          <a:p>
            <a:r>
              <a:rPr lang="en-IN" dirty="0"/>
              <a:t>Line Width</a:t>
            </a:r>
          </a:p>
        </p:txBody>
      </p:sp>
      <p:sp>
        <p:nvSpPr>
          <p:cNvPr id="3" name="Content Placeholder 2">
            <a:extLst>
              <a:ext uri="{FF2B5EF4-FFF2-40B4-BE49-F238E27FC236}">
                <a16:creationId xmlns:a16="http://schemas.microsoft.com/office/drawing/2014/main" id="{E30420C4-2E00-D2B3-5882-678EB83157A3}"/>
              </a:ext>
            </a:extLst>
          </p:cNvPr>
          <p:cNvSpPr>
            <a:spLocks noGrp="1"/>
          </p:cNvSpPr>
          <p:nvPr>
            <p:ph idx="1"/>
          </p:nvPr>
        </p:nvSpPr>
        <p:spPr>
          <a:xfrm>
            <a:off x="2589212" y="1325366"/>
            <a:ext cx="8915400" cy="4585856"/>
          </a:xfrm>
        </p:spPr>
        <p:txBody>
          <a:bodyPr/>
          <a:lstStyle/>
          <a:p>
            <a:pPr marL="0" indent="0">
              <a:buNone/>
            </a:pPr>
            <a:r>
              <a:rPr lang="en-US" sz="2400" dirty="0">
                <a:latin typeface="Times New Roman" panose="02020603050405020304" pitchFamily="18" charset="0"/>
                <a:cs typeface="Times New Roman" panose="02020603050405020304" pitchFamily="18" charset="0"/>
              </a:rPr>
              <a:t>To change the width of the line, use the </a:t>
            </a:r>
            <a:r>
              <a:rPr lang="en-US" sz="2400" dirty="0" err="1">
                <a:latin typeface="Times New Roman" panose="02020603050405020304" pitchFamily="18" charset="0"/>
                <a:cs typeface="Times New Roman" panose="02020603050405020304" pitchFamily="18" charset="0"/>
              </a:rPr>
              <a:t>lwd</a:t>
            </a:r>
            <a:r>
              <a:rPr lang="en-US" sz="2400" dirty="0">
                <a:latin typeface="Times New Roman" panose="02020603050405020304" pitchFamily="18" charset="0"/>
                <a:cs typeface="Times New Roman" panose="02020603050405020304" pitchFamily="18" charset="0"/>
              </a:rPr>
              <a:t> parameter (1 is default, while 0.5 means 50% smaller, and 2 means 100% larger):</a:t>
            </a:r>
          </a:p>
          <a:p>
            <a:pPr marL="0" indent="0">
              <a:buNone/>
            </a:pPr>
            <a:r>
              <a:rPr lang="nb-NO" sz="2400" dirty="0">
                <a:latin typeface="Times New Roman" panose="02020603050405020304" pitchFamily="18" charset="0"/>
                <a:cs typeface="Times New Roman" panose="02020603050405020304" pitchFamily="18" charset="0"/>
              </a:rPr>
              <a:t>plot(1:10, type="l", lwd=2)</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1269" name="Picture 5">
            <a:extLst>
              <a:ext uri="{FF2B5EF4-FFF2-40B4-BE49-F238E27FC236}">
                <a16:creationId xmlns:a16="http://schemas.microsoft.com/office/drawing/2014/main" id="{1AC20D20-CBB3-9A8C-6517-6926A864D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190" y="2272143"/>
            <a:ext cx="4073703" cy="407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671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BCD9-8EE6-C684-62DB-FA308B87E923}"/>
              </a:ext>
            </a:extLst>
          </p:cNvPr>
          <p:cNvSpPr>
            <a:spLocks noGrp="1"/>
          </p:cNvSpPr>
          <p:nvPr>
            <p:ph type="title"/>
          </p:nvPr>
        </p:nvSpPr>
        <p:spPr>
          <a:xfrm>
            <a:off x="2592925" y="624110"/>
            <a:ext cx="8911687" cy="752627"/>
          </a:xfrm>
        </p:spPr>
        <p:txBody>
          <a:bodyPr/>
          <a:lstStyle/>
          <a:p>
            <a:r>
              <a:rPr lang="en-IN" dirty="0"/>
              <a:t>Line Styles</a:t>
            </a:r>
          </a:p>
        </p:txBody>
      </p:sp>
      <p:sp>
        <p:nvSpPr>
          <p:cNvPr id="3" name="Content Placeholder 2">
            <a:extLst>
              <a:ext uri="{FF2B5EF4-FFF2-40B4-BE49-F238E27FC236}">
                <a16:creationId xmlns:a16="http://schemas.microsoft.com/office/drawing/2014/main" id="{3972DBEE-3F9B-7C8C-A770-315DF068485F}"/>
              </a:ext>
            </a:extLst>
          </p:cNvPr>
          <p:cNvSpPr>
            <a:spLocks noGrp="1"/>
          </p:cNvSpPr>
          <p:nvPr>
            <p:ph idx="1"/>
          </p:nvPr>
        </p:nvSpPr>
        <p:spPr>
          <a:xfrm>
            <a:off x="2589212" y="1376737"/>
            <a:ext cx="8915400" cy="4534485"/>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line is solid by default. Use the </a:t>
            </a:r>
            <a:r>
              <a:rPr lang="en-US" sz="2400" dirty="0" err="1">
                <a:latin typeface="Times New Roman" panose="02020603050405020304" pitchFamily="18" charset="0"/>
                <a:cs typeface="Times New Roman" panose="02020603050405020304" pitchFamily="18" charset="0"/>
              </a:rPr>
              <a:t>lty</a:t>
            </a:r>
            <a:r>
              <a:rPr lang="en-US" sz="2400" dirty="0">
                <a:latin typeface="Times New Roman" panose="02020603050405020304" pitchFamily="18" charset="0"/>
                <a:cs typeface="Times New Roman" panose="02020603050405020304" pitchFamily="18" charset="0"/>
              </a:rPr>
              <a:t> parameter with a value from 0 to 6 to specify the line format.</a:t>
            </a:r>
          </a:p>
          <a:p>
            <a:pPr marL="0" indent="0">
              <a:buNone/>
            </a:pPr>
            <a:r>
              <a:rPr lang="en-US" sz="2400" dirty="0">
                <a:latin typeface="Times New Roman" panose="02020603050405020304" pitchFamily="18" charset="0"/>
                <a:cs typeface="Times New Roman" panose="02020603050405020304" pitchFamily="18" charset="0"/>
              </a:rPr>
              <a:t>For example, </a:t>
            </a:r>
            <a:r>
              <a:rPr lang="en-US" sz="2400" dirty="0" err="1">
                <a:latin typeface="Times New Roman" panose="02020603050405020304" pitchFamily="18" charset="0"/>
                <a:cs typeface="Times New Roman" panose="02020603050405020304" pitchFamily="18" charset="0"/>
              </a:rPr>
              <a:t>lty</a:t>
            </a:r>
            <a:r>
              <a:rPr lang="en-US" sz="2400" dirty="0">
                <a:latin typeface="Times New Roman" panose="02020603050405020304" pitchFamily="18" charset="0"/>
                <a:cs typeface="Times New Roman" panose="02020603050405020304" pitchFamily="18" charset="0"/>
              </a:rPr>
              <a:t>=3 will display a dotted line instead of a solid line:</a:t>
            </a:r>
          </a:p>
          <a:p>
            <a:pPr marL="0" indent="0">
              <a:buNone/>
            </a:pPr>
            <a:r>
              <a:rPr lang="en-IN" sz="2400" dirty="0">
                <a:latin typeface="Times New Roman" panose="02020603050405020304" pitchFamily="18" charset="0"/>
                <a:cs typeface="Times New Roman" panose="02020603050405020304" pitchFamily="18" charset="0"/>
              </a:rPr>
              <a:t>plot(1:10, type="l", </a:t>
            </a:r>
            <a:r>
              <a:rPr lang="en-IN" sz="2400" dirty="0" err="1">
                <a:latin typeface="Times New Roman" panose="02020603050405020304" pitchFamily="18" charset="0"/>
                <a:cs typeface="Times New Roman" panose="02020603050405020304" pitchFamily="18" charset="0"/>
              </a:rPr>
              <a:t>lwd</a:t>
            </a:r>
            <a:r>
              <a:rPr lang="en-IN" sz="2400" dirty="0">
                <a:latin typeface="Times New Roman" panose="02020603050405020304" pitchFamily="18" charset="0"/>
                <a:cs typeface="Times New Roman" panose="02020603050405020304" pitchFamily="18" charset="0"/>
              </a:rPr>
              <a:t>=5, </a:t>
            </a:r>
            <a:r>
              <a:rPr lang="en-IN" sz="2400" dirty="0" err="1">
                <a:latin typeface="Times New Roman" panose="02020603050405020304" pitchFamily="18" charset="0"/>
                <a:cs typeface="Times New Roman" panose="02020603050405020304" pitchFamily="18" charset="0"/>
              </a:rPr>
              <a:t>lty</a:t>
            </a:r>
            <a:r>
              <a:rPr lang="en-IN" sz="2400" dirty="0">
                <a:latin typeface="Times New Roman" panose="02020603050405020304" pitchFamily="18" charset="0"/>
                <a:cs typeface="Times New Roman" panose="02020603050405020304" pitchFamily="18" charset="0"/>
              </a:rPr>
              <a:t>=3)</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2293" name="Picture 5">
            <a:extLst>
              <a:ext uri="{FF2B5EF4-FFF2-40B4-BE49-F238E27FC236}">
                <a16:creationId xmlns:a16="http://schemas.microsoft.com/office/drawing/2014/main" id="{6220F0A5-D057-A700-4623-2CAE5FFB8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155" y="2804844"/>
            <a:ext cx="3960688" cy="396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647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2AE99-08A8-5C71-8BCB-8BA4CDAD6A93}"/>
              </a:ext>
            </a:extLst>
          </p:cNvPr>
          <p:cNvSpPr>
            <a:spLocks noGrp="1"/>
          </p:cNvSpPr>
          <p:nvPr>
            <p:ph idx="1"/>
          </p:nvPr>
        </p:nvSpPr>
        <p:spPr>
          <a:xfrm>
            <a:off x="2589212" y="544530"/>
            <a:ext cx="8915400" cy="5366692"/>
          </a:xfrm>
        </p:spPr>
        <p:txBody>
          <a:bodyPr/>
          <a:lstStyle/>
          <a:p>
            <a:pPr marL="0" indent="0">
              <a:buNone/>
            </a:pPr>
            <a:r>
              <a:rPr lang="en-US" sz="2400" dirty="0">
                <a:latin typeface="Times New Roman" panose="02020603050405020304" pitchFamily="18" charset="0"/>
                <a:cs typeface="Times New Roman" panose="02020603050405020304" pitchFamily="18" charset="0"/>
              </a:rPr>
              <a:t>Available parameter values for </a:t>
            </a:r>
            <a:r>
              <a:rPr lang="en-US" sz="2400" dirty="0" err="1">
                <a:latin typeface="Times New Roman" panose="02020603050405020304" pitchFamily="18" charset="0"/>
                <a:cs typeface="Times New Roman" panose="02020603050405020304" pitchFamily="18" charset="0"/>
              </a:rPr>
              <a:t>lty</a:t>
            </a:r>
            <a:r>
              <a:rPr lang="en-US" sz="2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0 removes the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 displays a solid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 displays a dashed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 displays a dotted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4 displays a "dot dashed"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 displays a "long dashed"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 displays a "two dashed" line</a:t>
            </a:r>
          </a:p>
          <a:p>
            <a:pPr>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394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E3DF-70DD-3E39-C050-84853A1E7BFA}"/>
              </a:ext>
            </a:extLst>
          </p:cNvPr>
          <p:cNvSpPr>
            <a:spLocks noGrp="1"/>
          </p:cNvSpPr>
          <p:nvPr>
            <p:ph type="title"/>
          </p:nvPr>
        </p:nvSpPr>
        <p:spPr/>
        <p:txBody>
          <a:bodyPr/>
          <a:lstStyle/>
          <a:p>
            <a:r>
              <a:rPr lang="en-IN" dirty="0"/>
              <a:t>Multiple Lines</a:t>
            </a:r>
          </a:p>
        </p:txBody>
      </p:sp>
      <p:sp>
        <p:nvSpPr>
          <p:cNvPr id="3" name="Content Placeholder 2">
            <a:extLst>
              <a:ext uri="{FF2B5EF4-FFF2-40B4-BE49-F238E27FC236}">
                <a16:creationId xmlns:a16="http://schemas.microsoft.com/office/drawing/2014/main" id="{601B37AC-88B7-52B2-BCEC-3DF8D3195405}"/>
              </a:ext>
            </a:extLst>
          </p:cNvPr>
          <p:cNvSpPr>
            <a:spLocks noGrp="1"/>
          </p:cNvSpPr>
          <p:nvPr>
            <p:ph idx="1"/>
          </p:nvPr>
        </p:nvSpPr>
        <p:spPr>
          <a:xfrm>
            <a:off x="1438382" y="1428108"/>
            <a:ext cx="10066230" cy="4483114"/>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To display more than one line in a graph, use the plot() function together with the lines() function:</a:t>
            </a:r>
          </a:p>
          <a:p>
            <a:pPr marL="0" indent="0">
              <a:buNone/>
            </a:pPr>
            <a:r>
              <a:rPr lang="en-US" sz="2400" dirty="0">
                <a:latin typeface="Times New Roman" panose="02020603050405020304" pitchFamily="18" charset="0"/>
                <a:cs typeface="Times New Roman" panose="02020603050405020304" pitchFamily="18" charset="0"/>
              </a:rPr>
              <a:t>line1 &lt;- c(1,2,3,4,5,10)</a:t>
            </a:r>
          </a:p>
          <a:p>
            <a:pPr marL="0" indent="0">
              <a:buNone/>
            </a:pPr>
            <a:r>
              <a:rPr lang="en-US" sz="2400" dirty="0">
                <a:latin typeface="Times New Roman" panose="02020603050405020304" pitchFamily="18" charset="0"/>
                <a:cs typeface="Times New Roman" panose="02020603050405020304" pitchFamily="18" charset="0"/>
              </a:rPr>
              <a:t>line2 &lt;- c(2,5,7,8,9,10)</a:t>
            </a:r>
          </a:p>
          <a:p>
            <a:pPr marL="0" indent="0">
              <a:buNone/>
            </a:pPr>
            <a:r>
              <a:rPr lang="en-US" sz="2400" dirty="0">
                <a:latin typeface="Times New Roman" panose="02020603050405020304" pitchFamily="18" charset="0"/>
                <a:cs typeface="Times New Roman" panose="02020603050405020304" pitchFamily="18" charset="0"/>
              </a:rPr>
              <a:t>plot(line1, type = "l", col = "blue")</a:t>
            </a:r>
          </a:p>
          <a:p>
            <a:pPr marL="0" indent="0">
              <a:buNone/>
            </a:pPr>
            <a:r>
              <a:rPr lang="en-US" sz="2400" dirty="0">
                <a:latin typeface="Times New Roman" panose="02020603050405020304" pitchFamily="18" charset="0"/>
                <a:cs typeface="Times New Roman" panose="02020603050405020304" pitchFamily="18" charset="0"/>
              </a:rPr>
              <a:t>lines(line2, type="l", col = "red")</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7B33024-B592-8E65-1CF3-A13ABDD89A44}"/>
              </a:ext>
            </a:extLst>
          </p:cNvPr>
          <p:cNvPicPr>
            <a:picLocks noChangeAspect="1"/>
          </p:cNvPicPr>
          <p:nvPr/>
        </p:nvPicPr>
        <p:blipFill>
          <a:blip r:embed="rId2"/>
          <a:stretch>
            <a:fillRect/>
          </a:stretch>
        </p:blipFill>
        <p:spPr>
          <a:xfrm>
            <a:off x="5947895" y="2025106"/>
            <a:ext cx="5268060" cy="3972479"/>
          </a:xfrm>
          <a:prstGeom prst="rect">
            <a:avLst/>
          </a:prstGeom>
        </p:spPr>
      </p:pic>
    </p:spTree>
    <p:extLst>
      <p:ext uri="{BB962C8B-B14F-4D97-AF65-F5344CB8AC3E}">
        <p14:creationId xmlns:p14="http://schemas.microsoft.com/office/powerpoint/2010/main" val="34198467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C4F0-A3B1-AC72-3659-22564AD617D7}"/>
              </a:ext>
            </a:extLst>
          </p:cNvPr>
          <p:cNvSpPr>
            <a:spLocks noGrp="1"/>
          </p:cNvSpPr>
          <p:nvPr>
            <p:ph type="title"/>
          </p:nvPr>
        </p:nvSpPr>
        <p:spPr>
          <a:xfrm>
            <a:off x="2592925" y="624110"/>
            <a:ext cx="8911687" cy="639611"/>
          </a:xfrm>
        </p:spPr>
        <p:txBody>
          <a:bodyPr>
            <a:normAutofit fontScale="90000"/>
          </a:bodyPr>
          <a:lstStyle/>
          <a:p>
            <a:r>
              <a:rPr lang="en-IN" dirty="0"/>
              <a:t>R Scatter Plot</a:t>
            </a:r>
          </a:p>
        </p:txBody>
      </p:sp>
      <p:sp>
        <p:nvSpPr>
          <p:cNvPr id="3" name="Content Placeholder 2">
            <a:extLst>
              <a:ext uri="{FF2B5EF4-FFF2-40B4-BE49-F238E27FC236}">
                <a16:creationId xmlns:a16="http://schemas.microsoft.com/office/drawing/2014/main" id="{D2356D1B-1FF4-AD5E-5F65-0E0A9A203B20}"/>
              </a:ext>
            </a:extLst>
          </p:cNvPr>
          <p:cNvSpPr>
            <a:spLocks noGrp="1"/>
          </p:cNvSpPr>
          <p:nvPr>
            <p:ph idx="1"/>
          </p:nvPr>
        </p:nvSpPr>
        <p:spPr>
          <a:xfrm>
            <a:off x="2589212" y="1263721"/>
            <a:ext cx="8915400" cy="464750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 "scatter plot" is a type of plot used to display the relationship between two numerical variables, and plots one dot for each observation.</a:t>
            </a:r>
          </a:p>
          <a:p>
            <a:pPr marL="0" indent="0">
              <a:buNone/>
            </a:pPr>
            <a:r>
              <a:rPr lang="en-US" sz="2400" dirty="0">
                <a:latin typeface="Times New Roman" panose="02020603050405020304" pitchFamily="18" charset="0"/>
                <a:cs typeface="Times New Roman" panose="02020603050405020304" pitchFamily="18" charset="0"/>
              </a:rPr>
              <a:t>It needs two vectors of same length, one for the x-axis (horizontal) and one for the y-axis (vertical):</a:t>
            </a:r>
          </a:p>
          <a:p>
            <a:pPr marL="0" indent="0">
              <a:buNone/>
            </a:pPr>
            <a:r>
              <a:rPr lang="es-ES" sz="2400" dirty="0">
                <a:latin typeface="Times New Roman" panose="02020603050405020304" pitchFamily="18" charset="0"/>
                <a:cs typeface="Times New Roman" panose="02020603050405020304" pitchFamily="18" charset="0"/>
              </a:rPr>
              <a:t>x &lt;- c(5,7,8,7,2,2,9,4,11,12,9,6)</a:t>
            </a:r>
          </a:p>
          <a:p>
            <a:pPr marL="0" indent="0">
              <a:buNone/>
            </a:pPr>
            <a:r>
              <a:rPr lang="es-ES" sz="2400" dirty="0">
                <a:latin typeface="Times New Roman" panose="02020603050405020304" pitchFamily="18" charset="0"/>
                <a:cs typeface="Times New Roman" panose="02020603050405020304" pitchFamily="18" charset="0"/>
              </a:rPr>
              <a:t>y &lt;- c(99,86,87,88,111,103,87,94,78,77,85,86)</a:t>
            </a:r>
          </a:p>
          <a:p>
            <a:pPr marL="0" indent="0">
              <a:buNone/>
            </a:pPr>
            <a:endParaRPr lang="es-ES" sz="2400" dirty="0">
              <a:latin typeface="Times New Roman" panose="02020603050405020304" pitchFamily="18" charset="0"/>
              <a:cs typeface="Times New Roman" panose="02020603050405020304" pitchFamily="18" charset="0"/>
            </a:endParaRPr>
          </a:p>
          <a:p>
            <a:pPr marL="0" indent="0">
              <a:buNone/>
            </a:pPr>
            <a:r>
              <a:rPr lang="es-ES" sz="2400" dirty="0" err="1">
                <a:latin typeface="Times New Roman" panose="02020603050405020304" pitchFamily="18" charset="0"/>
                <a:cs typeface="Times New Roman" panose="02020603050405020304" pitchFamily="18" charset="0"/>
              </a:rPr>
              <a:t>plot</a:t>
            </a:r>
            <a:r>
              <a:rPr lang="es-ES" sz="2400" dirty="0">
                <a:latin typeface="Times New Roman" panose="02020603050405020304" pitchFamily="18" charset="0"/>
                <a:cs typeface="Times New Roman" panose="02020603050405020304" pitchFamily="18" charset="0"/>
              </a:rPr>
              <a:t>(x, 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3187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5BE6631C-8B03-780B-0FF7-AFCB76E4A2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85569" y="376718"/>
            <a:ext cx="5850205" cy="585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899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FF34D-1135-DDB4-900F-17F86C1A7C27}"/>
              </a:ext>
            </a:extLst>
          </p:cNvPr>
          <p:cNvSpPr>
            <a:spLocks noGrp="1"/>
          </p:cNvSpPr>
          <p:nvPr>
            <p:ph idx="1"/>
          </p:nvPr>
        </p:nvSpPr>
        <p:spPr>
          <a:xfrm>
            <a:off x="2589212" y="1284270"/>
            <a:ext cx="8915400" cy="4626952"/>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x &lt;- c(5,7,8,7,2,2,9,4,11,12,9,6) #Car Age</a:t>
            </a:r>
          </a:p>
          <a:p>
            <a:pPr marL="0" indent="0" algn="just">
              <a:buNone/>
            </a:pPr>
            <a:r>
              <a:rPr lang="en-US" sz="2400" dirty="0">
                <a:latin typeface="Times New Roman" panose="02020603050405020304" pitchFamily="18" charset="0"/>
                <a:cs typeface="Times New Roman" panose="02020603050405020304" pitchFamily="18" charset="0"/>
              </a:rPr>
              <a:t>y &lt;- c(99,86,87,88,111,103,87,94,78,77,85,86) #Car Speed</a:t>
            </a:r>
          </a:p>
          <a:p>
            <a:pPr marL="0" indent="0" algn="just">
              <a:buNone/>
            </a:pPr>
            <a:r>
              <a:rPr lang="en-US" sz="2400" dirty="0">
                <a:latin typeface="Times New Roman" panose="02020603050405020304" pitchFamily="18" charset="0"/>
                <a:cs typeface="Times New Roman" panose="02020603050405020304" pitchFamily="18" charset="0"/>
              </a:rPr>
              <a:t>plot(x, y, main="Observation of Cars", </a:t>
            </a:r>
            <a:r>
              <a:rPr lang="en-US" sz="2400" dirty="0" err="1">
                <a:latin typeface="Times New Roman" panose="02020603050405020304" pitchFamily="18" charset="0"/>
                <a:cs typeface="Times New Roman" panose="02020603050405020304" pitchFamily="18" charset="0"/>
              </a:rPr>
              <a:t>xlab</a:t>
            </a:r>
            <a:r>
              <a:rPr lang="en-US" sz="2400" dirty="0">
                <a:latin typeface="Times New Roman" panose="02020603050405020304" pitchFamily="18" charset="0"/>
                <a:cs typeface="Times New Roman" panose="02020603050405020304" pitchFamily="18" charset="0"/>
              </a:rPr>
              <a:t>="Car age", </a:t>
            </a:r>
            <a:r>
              <a:rPr lang="en-US" sz="2400" dirty="0" err="1">
                <a:latin typeface="Times New Roman" panose="02020603050405020304" pitchFamily="18" charset="0"/>
                <a:cs typeface="Times New Roman" panose="02020603050405020304" pitchFamily="18" charset="0"/>
              </a:rPr>
              <a:t>ylab</a:t>
            </a:r>
            <a:r>
              <a:rPr lang="en-US" sz="2400" dirty="0">
                <a:latin typeface="Times New Roman" panose="02020603050405020304" pitchFamily="18" charset="0"/>
                <a:cs typeface="Times New Roman" panose="02020603050405020304" pitchFamily="18" charset="0"/>
              </a:rPr>
              <a:t>="Car speed")</a:t>
            </a:r>
          </a:p>
        </p:txBody>
      </p:sp>
      <p:sp>
        <p:nvSpPr>
          <p:cNvPr id="6" name="Title 1">
            <a:extLst>
              <a:ext uri="{FF2B5EF4-FFF2-40B4-BE49-F238E27FC236}">
                <a16:creationId xmlns:a16="http://schemas.microsoft.com/office/drawing/2014/main" id="{3AA15DF3-99B3-1447-1EDB-7EEB9D8C4F5A}"/>
              </a:ext>
            </a:extLst>
          </p:cNvPr>
          <p:cNvSpPr>
            <a:spLocks noGrp="1"/>
          </p:cNvSpPr>
          <p:nvPr>
            <p:ph type="title"/>
          </p:nvPr>
        </p:nvSpPr>
        <p:spPr>
          <a:xfrm>
            <a:off x="2592388" y="623888"/>
            <a:ext cx="8912225" cy="660382"/>
          </a:xfrm>
        </p:spPr>
        <p:txBody>
          <a:bodyPr/>
          <a:lstStyle/>
          <a:p>
            <a:r>
              <a:rPr lang="en-US" dirty="0"/>
              <a:t> The result of 12 cars passing by</a:t>
            </a:r>
            <a:endParaRPr lang="en-IN" dirty="0"/>
          </a:p>
        </p:txBody>
      </p:sp>
    </p:spTree>
    <p:extLst>
      <p:ext uri="{BB962C8B-B14F-4D97-AF65-F5344CB8AC3E}">
        <p14:creationId xmlns:p14="http://schemas.microsoft.com/office/powerpoint/2010/main" val="14983617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066643-A981-B90E-BA8E-B246D977EC1A}"/>
              </a:ext>
            </a:extLst>
          </p:cNvPr>
          <p:cNvPicPr>
            <a:picLocks noGrp="1" noChangeAspect="1"/>
          </p:cNvPicPr>
          <p:nvPr>
            <p:ph idx="1"/>
          </p:nvPr>
        </p:nvPicPr>
        <p:blipFill>
          <a:blip r:embed="rId2"/>
          <a:stretch>
            <a:fillRect/>
          </a:stretch>
        </p:blipFill>
        <p:spPr>
          <a:xfrm>
            <a:off x="2438484" y="386993"/>
            <a:ext cx="8201269" cy="5787775"/>
          </a:xfrm>
        </p:spPr>
      </p:pic>
    </p:spTree>
    <p:extLst>
      <p:ext uri="{BB962C8B-B14F-4D97-AF65-F5344CB8AC3E}">
        <p14:creationId xmlns:p14="http://schemas.microsoft.com/office/powerpoint/2010/main" val="12041334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0AC4-3EA5-7475-6A54-C8B61808A77C}"/>
              </a:ext>
            </a:extLst>
          </p:cNvPr>
          <p:cNvSpPr>
            <a:spLocks noGrp="1"/>
          </p:cNvSpPr>
          <p:nvPr>
            <p:ph type="title"/>
          </p:nvPr>
        </p:nvSpPr>
        <p:spPr/>
        <p:txBody>
          <a:bodyPr/>
          <a:lstStyle/>
          <a:p>
            <a:r>
              <a:rPr lang="en-US" dirty="0"/>
              <a:t>Inferences</a:t>
            </a:r>
            <a:endParaRPr lang="en-IN" dirty="0"/>
          </a:p>
        </p:txBody>
      </p:sp>
      <p:sp>
        <p:nvSpPr>
          <p:cNvPr id="3" name="Content Placeholder 2">
            <a:extLst>
              <a:ext uri="{FF2B5EF4-FFF2-40B4-BE49-F238E27FC236}">
                <a16:creationId xmlns:a16="http://schemas.microsoft.com/office/drawing/2014/main" id="{EDA0E392-A3BD-31C9-D84D-D13343566C9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x-axis shows how old the car is.</a:t>
            </a:r>
          </a:p>
          <a:p>
            <a:pPr algn="just"/>
            <a:r>
              <a:rPr lang="en-US" sz="2400" dirty="0">
                <a:latin typeface="Times New Roman" panose="02020603050405020304" pitchFamily="18" charset="0"/>
                <a:cs typeface="Times New Roman" panose="02020603050405020304" pitchFamily="18" charset="0"/>
              </a:rPr>
              <a:t>The y-axis shows the speed of the car when it passes.</a:t>
            </a:r>
          </a:p>
          <a:p>
            <a:pPr algn="just"/>
            <a:r>
              <a:rPr lang="en-US" sz="2400" dirty="0">
                <a:latin typeface="Times New Roman" panose="02020603050405020304" pitchFamily="18" charset="0"/>
                <a:cs typeface="Times New Roman" panose="02020603050405020304" pitchFamily="18" charset="0"/>
              </a:rPr>
              <a:t>Are there any relationships between the observations?</a:t>
            </a:r>
          </a:p>
          <a:p>
            <a:pPr algn="just"/>
            <a:r>
              <a:rPr lang="en-US" sz="2400" dirty="0">
                <a:latin typeface="Times New Roman" panose="02020603050405020304" pitchFamily="18" charset="0"/>
                <a:cs typeface="Times New Roman" panose="02020603050405020304" pitchFamily="18" charset="0"/>
              </a:rPr>
              <a:t>It seems that the newer the car, the faster it drives, but that could be a coincidence, after all we only registered 12 cars.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135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0A0FE-8370-A1E8-42BB-7390BF7CE1CF}"/>
              </a:ext>
            </a:extLst>
          </p:cNvPr>
          <p:cNvSpPr>
            <a:spLocks noGrp="1"/>
          </p:cNvSpPr>
          <p:nvPr>
            <p:ph idx="1"/>
          </p:nvPr>
        </p:nvSpPr>
        <p:spPr>
          <a:xfrm>
            <a:off x="2568664" y="328773"/>
            <a:ext cx="8915400" cy="5743254"/>
          </a:xfrm>
        </p:spPr>
        <p:txBody>
          <a:bodyPr>
            <a:normAutofit fontScale="92500" lnSpcReduction="10000"/>
          </a:bodyPr>
          <a:lstStyle/>
          <a:p>
            <a:pPr marL="0" indent="0">
              <a:lnSpc>
                <a:spcPct val="150000"/>
              </a:lnSpc>
              <a:buNone/>
            </a:pPr>
            <a:r>
              <a:rPr lang="en-IN" sz="2400" dirty="0">
                <a:latin typeface="Times New Roman" panose="02020603050405020304" pitchFamily="18" charset="0"/>
                <a:cs typeface="Times New Roman" panose="02020603050405020304" pitchFamily="18" charset="0"/>
              </a:rPr>
              <a:t>3. Prescriptive Models:</a:t>
            </a: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a:p>
            <a:pPr marL="0" indent="0">
              <a:lnSpc>
                <a:spcPct val="150000"/>
              </a:lnSpc>
              <a:buNone/>
            </a:pPr>
            <a:r>
              <a:rPr lang="en-US" sz="2400" b="1" dirty="0">
                <a:latin typeface="Times New Roman" panose="02020603050405020304" pitchFamily="18" charset="0"/>
                <a:cs typeface="Times New Roman" panose="02020603050405020304" pitchFamily="18" charset="0"/>
              </a:rPr>
              <a:t>Purpose: </a:t>
            </a:r>
            <a:r>
              <a:rPr lang="en-US" sz="2400" dirty="0">
                <a:latin typeface="Times New Roman" panose="02020603050405020304" pitchFamily="18" charset="0"/>
                <a:cs typeface="Times New Roman" panose="02020603050405020304" pitchFamily="18" charset="0"/>
              </a:rPr>
              <a:t>Provide recommendations or guidance for decision-making.</a:t>
            </a:r>
          </a:p>
          <a:p>
            <a:pPr marL="0" indent="0">
              <a:lnSpc>
                <a:spcPct val="150000"/>
              </a:lnSpc>
              <a:buNone/>
            </a:pPr>
            <a:r>
              <a:rPr lang="en-US" sz="2400" dirty="0">
                <a:latin typeface="Times New Roman" panose="02020603050405020304" pitchFamily="18" charset="0"/>
                <a:cs typeface="Times New Roman" panose="02020603050405020304" pitchFamily="18" charset="0"/>
              </a:rPr>
              <a:t>Examples:</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Optimization Models: </a:t>
            </a:r>
            <a:r>
              <a:rPr lang="en-US" sz="2400" dirty="0">
                <a:latin typeface="Times New Roman" panose="02020603050405020304" pitchFamily="18" charset="0"/>
                <a:cs typeface="Times New Roman" panose="02020603050405020304" pitchFamily="18" charset="0"/>
              </a:rPr>
              <a:t>Finding the best solution to a problem (e.g., resource allocation, scheduling).</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Decision Analysis: </a:t>
            </a:r>
            <a:r>
              <a:rPr lang="en-US" sz="2400" dirty="0">
                <a:latin typeface="Times New Roman" panose="02020603050405020304" pitchFamily="18" charset="0"/>
                <a:cs typeface="Times New Roman" panose="02020603050405020304" pitchFamily="18" charset="0"/>
              </a:rPr>
              <a:t>Evaluating different options and their potential outcomes.</a:t>
            </a:r>
          </a:p>
          <a:p>
            <a:pPr>
              <a:lnSpc>
                <a:spcPct val="15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Simulation Models: </a:t>
            </a:r>
            <a:r>
              <a:rPr lang="en-US" sz="2400" dirty="0">
                <a:latin typeface="Times New Roman" panose="02020603050405020304" pitchFamily="18" charset="0"/>
                <a:cs typeface="Times New Roman" panose="02020603050405020304" pitchFamily="18" charset="0"/>
              </a:rPr>
              <a:t>Simulating real-world scenarios to test different strategies.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614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6A7D-6800-ADBE-55F8-38086FAEA1CE}"/>
              </a:ext>
            </a:extLst>
          </p:cNvPr>
          <p:cNvSpPr>
            <a:spLocks noGrp="1"/>
          </p:cNvSpPr>
          <p:nvPr>
            <p:ph type="title"/>
          </p:nvPr>
        </p:nvSpPr>
        <p:spPr/>
        <p:txBody>
          <a:bodyPr/>
          <a:lstStyle/>
          <a:p>
            <a:r>
              <a:rPr lang="en-IN" dirty="0"/>
              <a:t>Compare Plots</a:t>
            </a:r>
          </a:p>
        </p:txBody>
      </p:sp>
      <p:sp>
        <p:nvSpPr>
          <p:cNvPr id="3" name="Content Placeholder 2">
            <a:extLst>
              <a:ext uri="{FF2B5EF4-FFF2-40B4-BE49-F238E27FC236}">
                <a16:creationId xmlns:a16="http://schemas.microsoft.com/office/drawing/2014/main" id="{4F889376-7B88-5ECF-3F92-456FC9E9F21D}"/>
              </a:ext>
            </a:extLst>
          </p:cNvPr>
          <p:cNvSpPr>
            <a:spLocks noGrp="1"/>
          </p:cNvSpPr>
          <p:nvPr>
            <p:ph idx="1"/>
          </p:nvPr>
        </p:nvSpPr>
        <p:spPr>
          <a:xfrm>
            <a:off x="2589212" y="1366463"/>
            <a:ext cx="8915400" cy="4544759"/>
          </a:xfrm>
        </p:spPr>
        <p:txBody>
          <a:bodyPr>
            <a:normAutofit fontScale="85000" lnSpcReduction="20000"/>
          </a:bodyPr>
          <a:lstStyle/>
          <a:p>
            <a:pPr algn="just"/>
            <a:r>
              <a:rPr lang="en-US" sz="2400" dirty="0">
                <a:latin typeface="Times New Roman" panose="02020603050405020304" pitchFamily="18" charset="0"/>
                <a:cs typeface="Times New Roman" panose="02020603050405020304" pitchFamily="18" charset="0"/>
              </a:rPr>
              <a:t> There seems to be a relationship between the car speed and age, but what if we plot the observations from another day as well? Will the scatter plot tell us something else?</a:t>
            </a:r>
          </a:p>
          <a:p>
            <a:pPr algn="just"/>
            <a:r>
              <a:rPr lang="en-US" sz="2400" dirty="0">
                <a:latin typeface="Times New Roman" panose="02020603050405020304" pitchFamily="18" charset="0"/>
                <a:cs typeface="Times New Roman" panose="02020603050405020304" pitchFamily="18" charset="0"/>
              </a:rPr>
              <a:t>To compare the plot with another plot, use the points() function:</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solidFill>
                  <a:schemeClr val="accent5">
                    <a:lumMod val="75000"/>
                  </a:schemeClr>
                </a:solidFill>
                <a:latin typeface="Times New Roman" panose="02020603050405020304" pitchFamily="18" charset="0"/>
                <a:cs typeface="Times New Roman" panose="02020603050405020304" pitchFamily="18" charset="0"/>
              </a:rPr>
              <a:t>x1 &lt;- c(5,7,8,7,2,2,9,4,11,12,9,6) 		# day one, the age and speed of 12 cars</a:t>
            </a:r>
          </a:p>
          <a:p>
            <a:pPr marL="0" indent="0" algn="just">
              <a:buNone/>
            </a:pPr>
            <a:r>
              <a:rPr lang="en-US" sz="2400" dirty="0">
                <a:solidFill>
                  <a:schemeClr val="accent5">
                    <a:lumMod val="75000"/>
                  </a:schemeClr>
                </a:solidFill>
                <a:latin typeface="Times New Roman" panose="02020603050405020304" pitchFamily="18" charset="0"/>
                <a:cs typeface="Times New Roman" panose="02020603050405020304" pitchFamily="18" charset="0"/>
              </a:rPr>
              <a:t>y1 &lt;- c(99,86,87,88,111,103,87,94,78,77,85,86)</a:t>
            </a:r>
          </a:p>
          <a:p>
            <a:pPr marL="0" indent="0" algn="just">
              <a:buNone/>
            </a:pPr>
            <a:r>
              <a:rPr lang="en-US" sz="2400" dirty="0">
                <a:solidFill>
                  <a:schemeClr val="accent6">
                    <a:lumMod val="75000"/>
                  </a:schemeClr>
                </a:solidFill>
                <a:latin typeface="Times New Roman" panose="02020603050405020304" pitchFamily="18" charset="0"/>
                <a:cs typeface="Times New Roman" panose="02020603050405020304" pitchFamily="18" charset="0"/>
              </a:rPr>
              <a:t>x2 &lt;- c(2,2,8,1,15,8,12,9,7,3,11,4,7,14,12) 	# day two, the age and speed of 15 cars</a:t>
            </a:r>
          </a:p>
          <a:p>
            <a:pPr marL="0" indent="0" algn="just">
              <a:buNone/>
            </a:pPr>
            <a:r>
              <a:rPr lang="en-US" sz="2400" dirty="0">
                <a:solidFill>
                  <a:schemeClr val="accent6">
                    <a:lumMod val="75000"/>
                  </a:schemeClr>
                </a:solidFill>
                <a:latin typeface="Times New Roman" panose="02020603050405020304" pitchFamily="18" charset="0"/>
                <a:cs typeface="Times New Roman" panose="02020603050405020304" pitchFamily="18" charset="0"/>
              </a:rPr>
              <a:t>y2 &lt;- c(100,105,84,105,90,99,90,95,94,100,79,112,91,80,85)</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solidFill>
                  <a:srgbClr val="FF0000"/>
                </a:solidFill>
                <a:latin typeface="Times New Roman" panose="02020603050405020304" pitchFamily="18" charset="0"/>
                <a:cs typeface="Times New Roman" panose="02020603050405020304" pitchFamily="18" charset="0"/>
              </a:rPr>
              <a:t>plot</a:t>
            </a:r>
            <a:r>
              <a:rPr lang="en-US" sz="2400" dirty="0">
                <a:latin typeface="Times New Roman" panose="02020603050405020304" pitchFamily="18" charset="0"/>
                <a:cs typeface="Times New Roman" panose="02020603050405020304" pitchFamily="18" charset="0"/>
              </a:rPr>
              <a:t>(</a:t>
            </a:r>
            <a:r>
              <a:rPr lang="en-US" sz="2400" dirty="0">
                <a:solidFill>
                  <a:schemeClr val="accent5">
                    <a:lumMod val="75000"/>
                  </a:schemeClr>
                </a:solidFill>
                <a:latin typeface="Times New Roman" panose="02020603050405020304" pitchFamily="18" charset="0"/>
                <a:cs typeface="Times New Roman" panose="02020603050405020304" pitchFamily="18" charset="0"/>
              </a:rPr>
              <a:t>x1</a:t>
            </a:r>
            <a:r>
              <a:rPr lang="en-US" sz="2400" dirty="0">
                <a:latin typeface="Times New Roman" panose="02020603050405020304" pitchFamily="18" charset="0"/>
                <a:cs typeface="Times New Roman" panose="02020603050405020304" pitchFamily="18" charset="0"/>
              </a:rPr>
              <a:t>, </a:t>
            </a:r>
            <a:r>
              <a:rPr lang="en-US" sz="2400" dirty="0">
                <a:solidFill>
                  <a:schemeClr val="accent6">
                    <a:lumMod val="75000"/>
                  </a:schemeClr>
                </a:solidFill>
                <a:latin typeface="Times New Roman" panose="02020603050405020304" pitchFamily="18" charset="0"/>
                <a:cs typeface="Times New Roman" panose="02020603050405020304" pitchFamily="18" charset="0"/>
              </a:rPr>
              <a:t>y1</a:t>
            </a:r>
            <a:r>
              <a:rPr lang="en-US" sz="2400" dirty="0">
                <a:latin typeface="Times New Roman" panose="02020603050405020304" pitchFamily="18" charset="0"/>
                <a:cs typeface="Times New Roman" panose="02020603050405020304" pitchFamily="18" charset="0"/>
              </a:rPr>
              <a:t>, main="Observation of Cars", </a:t>
            </a:r>
            <a:r>
              <a:rPr lang="en-US" sz="2400" dirty="0" err="1">
                <a:latin typeface="Times New Roman" panose="02020603050405020304" pitchFamily="18" charset="0"/>
                <a:cs typeface="Times New Roman" panose="02020603050405020304" pitchFamily="18" charset="0"/>
              </a:rPr>
              <a:t>xlab</a:t>
            </a:r>
            <a:r>
              <a:rPr lang="en-US" sz="2400" dirty="0">
                <a:latin typeface="Times New Roman" panose="02020603050405020304" pitchFamily="18" charset="0"/>
                <a:cs typeface="Times New Roman" panose="02020603050405020304" pitchFamily="18" charset="0"/>
              </a:rPr>
              <a:t>="Car age", </a:t>
            </a:r>
            <a:r>
              <a:rPr lang="en-US" sz="2400" dirty="0" err="1">
                <a:latin typeface="Times New Roman" panose="02020603050405020304" pitchFamily="18" charset="0"/>
                <a:cs typeface="Times New Roman" panose="02020603050405020304" pitchFamily="18" charset="0"/>
              </a:rPr>
              <a:t>ylab</a:t>
            </a:r>
            <a:r>
              <a:rPr lang="en-US" sz="2400" dirty="0">
                <a:latin typeface="Times New Roman" panose="02020603050405020304" pitchFamily="18" charset="0"/>
                <a:cs typeface="Times New Roman" panose="02020603050405020304" pitchFamily="18" charset="0"/>
              </a:rPr>
              <a:t>="Car speed", col="</a:t>
            </a:r>
            <a:r>
              <a:rPr lang="en-US" sz="2400" dirty="0">
                <a:solidFill>
                  <a:schemeClr val="accent5">
                    <a:lumMod val="75000"/>
                  </a:schemeClr>
                </a:solidFill>
                <a:latin typeface="Times New Roman" panose="02020603050405020304" pitchFamily="18" charset="0"/>
                <a:cs typeface="Times New Roman" panose="02020603050405020304" pitchFamily="18" charset="0"/>
              </a:rPr>
              <a:t>red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cex</a:t>
            </a:r>
            <a:r>
              <a:rPr lang="en-US" sz="2400" dirty="0">
                <a:latin typeface="Times New Roman" panose="02020603050405020304" pitchFamily="18" charset="0"/>
                <a:cs typeface="Times New Roman" panose="02020603050405020304" pitchFamily="18" charset="0"/>
              </a:rPr>
              <a:t>=2)</a:t>
            </a:r>
          </a:p>
          <a:p>
            <a:pPr marL="0" indent="0" algn="just">
              <a:buNone/>
            </a:pPr>
            <a:r>
              <a:rPr lang="en-US" sz="2400" dirty="0">
                <a:latin typeface="Times New Roman" panose="02020603050405020304" pitchFamily="18" charset="0"/>
                <a:cs typeface="Times New Roman" panose="02020603050405020304" pitchFamily="18" charset="0"/>
              </a:rPr>
              <a:t>points(</a:t>
            </a:r>
            <a:r>
              <a:rPr lang="en-US" sz="2400" dirty="0">
                <a:solidFill>
                  <a:schemeClr val="accent6">
                    <a:lumMod val="75000"/>
                  </a:schemeClr>
                </a:solidFill>
                <a:latin typeface="Times New Roman" panose="02020603050405020304" pitchFamily="18" charset="0"/>
                <a:cs typeface="Times New Roman" panose="02020603050405020304" pitchFamily="18" charset="0"/>
              </a:rPr>
              <a:t>x2</a:t>
            </a:r>
            <a:r>
              <a:rPr lang="en-US" sz="2400" dirty="0">
                <a:latin typeface="Times New Roman" panose="02020603050405020304" pitchFamily="18" charset="0"/>
                <a:cs typeface="Times New Roman" panose="02020603050405020304" pitchFamily="18" charset="0"/>
              </a:rPr>
              <a:t>, y2, col="</a:t>
            </a:r>
            <a:r>
              <a:rPr lang="en-US" sz="2400" dirty="0">
                <a:solidFill>
                  <a:schemeClr val="accent6">
                    <a:lumMod val="75000"/>
                  </a:schemeClr>
                </a:solidFill>
                <a:latin typeface="Times New Roman" panose="02020603050405020304" pitchFamily="18" charset="0"/>
                <a:cs typeface="Times New Roman" panose="02020603050405020304" pitchFamily="18" charset="0"/>
              </a:rPr>
              <a:t>blue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cex</a:t>
            </a:r>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96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E1EFE659-F918-B356-4A4A-4151B1E7AE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4328" y="130140"/>
            <a:ext cx="6338994" cy="633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22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4986-FC6A-2699-BE82-65DA42B5F2C3}"/>
              </a:ext>
            </a:extLst>
          </p:cNvPr>
          <p:cNvSpPr>
            <a:spLocks noGrp="1"/>
          </p:cNvSpPr>
          <p:nvPr>
            <p:ph type="title"/>
          </p:nvPr>
        </p:nvSpPr>
        <p:spPr>
          <a:xfrm>
            <a:off x="2592925" y="624110"/>
            <a:ext cx="8911687" cy="660160"/>
          </a:xfrm>
        </p:spPr>
        <p:txBody>
          <a:bodyPr/>
          <a:lstStyle/>
          <a:p>
            <a:r>
              <a:rPr lang="en-IN" dirty="0"/>
              <a:t>R Pie Charts</a:t>
            </a:r>
          </a:p>
        </p:txBody>
      </p:sp>
      <p:sp>
        <p:nvSpPr>
          <p:cNvPr id="3" name="Content Placeholder 2">
            <a:extLst>
              <a:ext uri="{FF2B5EF4-FFF2-40B4-BE49-F238E27FC236}">
                <a16:creationId xmlns:a16="http://schemas.microsoft.com/office/drawing/2014/main" id="{8DC9F1C1-993C-3F3C-7D20-61256E79D8B5}"/>
              </a:ext>
            </a:extLst>
          </p:cNvPr>
          <p:cNvSpPr>
            <a:spLocks noGrp="1"/>
          </p:cNvSpPr>
          <p:nvPr>
            <p:ph idx="1"/>
          </p:nvPr>
        </p:nvSpPr>
        <p:spPr>
          <a:xfrm>
            <a:off x="2332234" y="1448655"/>
            <a:ext cx="9172378" cy="5137079"/>
          </a:xfrm>
        </p:spPr>
        <p:txBody>
          <a:bodyPr>
            <a:normAutofit/>
          </a:bodyPr>
          <a:lstStyle/>
          <a:p>
            <a:pPr marL="0" indent="0" algn="just">
              <a:lnSpc>
                <a:spcPct val="80000"/>
              </a:lnSpc>
              <a:buNone/>
            </a:pPr>
            <a:r>
              <a:rPr lang="en-US" sz="2400" dirty="0">
                <a:latin typeface="Times New Roman" panose="02020603050405020304" pitchFamily="18" charset="0"/>
                <a:cs typeface="Times New Roman" panose="02020603050405020304" pitchFamily="18" charset="0"/>
              </a:rPr>
              <a:t>A pie chart is a circular graphical view of data.</a:t>
            </a:r>
          </a:p>
          <a:p>
            <a:pPr marL="0" indent="0" algn="just">
              <a:lnSpc>
                <a:spcPct val="80000"/>
              </a:lnSpc>
              <a:buNone/>
            </a:pPr>
            <a:r>
              <a:rPr lang="en-US" sz="2400" dirty="0">
                <a:latin typeface="Times New Roman" panose="02020603050405020304" pitchFamily="18" charset="0"/>
                <a:cs typeface="Times New Roman" panose="02020603050405020304" pitchFamily="18" charset="0"/>
              </a:rPr>
              <a:t>Use the </a:t>
            </a:r>
            <a:r>
              <a:rPr lang="en-US" sz="2400" dirty="0">
                <a:solidFill>
                  <a:srgbClr val="FF0000"/>
                </a:solidFill>
                <a:latin typeface="Times New Roman" panose="02020603050405020304" pitchFamily="18" charset="0"/>
                <a:cs typeface="Times New Roman" panose="02020603050405020304" pitchFamily="18" charset="0"/>
              </a:rPr>
              <a:t>pie() </a:t>
            </a:r>
            <a:r>
              <a:rPr lang="en-US" sz="2400" dirty="0">
                <a:latin typeface="Times New Roman" panose="02020603050405020304" pitchFamily="18" charset="0"/>
                <a:cs typeface="Times New Roman" panose="02020603050405020304" pitchFamily="18" charset="0"/>
              </a:rPr>
              <a:t>function to draw pie charts:</a:t>
            </a:r>
          </a:p>
          <a:p>
            <a:pPr marL="0" indent="0" algn="just">
              <a:lnSpc>
                <a:spcPct val="80000"/>
              </a:lnSpc>
              <a:buNone/>
            </a:pPr>
            <a:endParaRPr lang="en-US" sz="2400" dirty="0">
              <a:latin typeface="Times New Roman" panose="02020603050405020304" pitchFamily="18" charset="0"/>
              <a:cs typeface="Times New Roman" panose="02020603050405020304" pitchFamily="18" charset="0"/>
            </a:endParaRPr>
          </a:p>
          <a:p>
            <a:pPr marL="0" indent="0" algn="just">
              <a:lnSpc>
                <a:spcPct val="80000"/>
              </a:lnSpc>
              <a:buNone/>
            </a:pPr>
            <a:r>
              <a:rPr lang="en-US" sz="2400" dirty="0">
                <a:solidFill>
                  <a:srgbClr val="FF0000"/>
                </a:solidFill>
                <a:latin typeface="Times New Roman" panose="02020603050405020304" pitchFamily="18" charset="0"/>
                <a:cs typeface="Times New Roman" panose="02020603050405020304" pitchFamily="18" charset="0"/>
              </a:rPr>
              <a:t>Example</a:t>
            </a:r>
          </a:p>
          <a:p>
            <a:pPr marL="0" indent="0" algn="just">
              <a:lnSpc>
                <a:spcPct val="80000"/>
              </a:lnSpc>
              <a:buNone/>
            </a:pPr>
            <a:r>
              <a:rPr lang="en-US" sz="2400" dirty="0">
                <a:latin typeface="Times New Roman" panose="02020603050405020304" pitchFamily="18" charset="0"/>
                <a:cs typeface="Times New Roman" panose="02020603050405020304" pitchFamily="18" charset="0"/>
              </a:rPr>
              <a:t># Create a </a:t>
            </a:r>
            <a:r>
              <a:rPr lang="en-US" sz="2400" dirty="0">
                <a:solidFill>
                  <a:srgbClr val="FF0000"/>
                </a:solidFill>
                <a:latin typeface="Times New Roman" panose="02020603050405020304" pitchFamily="18" charset="0"/>
                <a:cs typeface="Times New Roman" panose="02020603050405020304" pitchFamily="18" charset="0"/>
              </a:rPr>
              <a:t>vector</a:t>
            </a:r>
            <a:r>
              <a:rPr lang="en-US" sz="2400" dirty="0">
                <a:latin typeface="Times New Roman" panose="02020603050405020304" pitchFamily="18" charset="0"/>
                <a:cs typeface="Times New Roman" panose="02020603050405020304" pitchFamily="18" charset="0"/>
              </a:rPr>
              <a:t> of pies</a:t>
            </a:r>
          </a:p>
          <a:p>
            <a:pPr marL="0" indent="0" algn="just">
              <a:lnSpc>
                <a:spcPct val="80000"/>
              </a:lnSpc>
              <a:buNone/>
            </a:pPr>
            <a:r>
              <a:rPr lang="en-US" sz="2400" dirty="0">
                <a:latin typeface="Times New Roman" panose="02020603050405020304" pitchFamily="18" charset="0"/>
                <a:cs typeface="Times New Roman" panose="02020603050405020304" pitchFamily="18" charset="0"/>
              </a:rPr>
              <a:t>x &lt;- c(10,20,30,40)</a:t>
            </a:r>
          </a:p>
          <a:p>
            <a:pPr marL="0" indent="0" algn="just">
              <a:lnSpc>
                <a:spcPct val="80000"/>
              </a:lnSpc>
              <a:buNone/>
            </a:pP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Display</a:t>
            </a:r>
            <a:r>
              <a:rPr lang="en-US" sz="2400" dirty="0">
                <a:latin typeface="Times New Roman" panose="02020603050405020304" pitchFamily="18" charset="0"/>
                <a:cs typeface="Times New Roman" panose="02020603050405020304" pitchFamily="18" charset="0"/>
              </a:rPr>
              <a:t> the pie chart</a:t>
            </a:r>
          </a:p>
          <a:p>
            <a:pPr marL="0" indent="0" algn="just">
              <a:lnSpc>
                <a:spcPct val="80000"/>
              </a:lnSpc>
              <a:buNone/>
            </a:pPr>
            <a:r>
              <a:rPr lang="en-US" sz="2400" dirty="0">
                <a:latin typeface="Times New Roman" panose="02020603050405020304" pitchFamily="18" charset="0"/>
                <a:cs typeface="Times New Roman" panose="02020603050405020304" pitchFamily="18" charset="0"/>
              </a:rPr>
              <a:t>pie(x)</a:t>
            </a:r>
          </a:p>
          <a:p>
            <a:pPr marL="0" indent="0" algn="just">
              <a:lnSpc>
                <a:spcPct val="80000"/>
              </a:lnSpc>
              <a:buNone/>
            </a:pPr>
            <a:endParaRPr lang="en-US" sz="2400" dirty="0">
              <a:latin typeface="Times New Roman" panose="02020603050405020304" pitchFamily="18" charset="0"/>
              <a:cs typeface="Times New Roman" panose="02020603050405020304" pitchFamily="18" charset="0"/>
            </a:endParaRPr>
          </a:p>
        </p:txBody>
      </p:sp>
      <p:pic>
        <p:nvPicPr>
          <p:cNvPr id="19458" name="Picture 2">
            <a:extLst>
              <a:ext uri="{FF2B5EF4-FFF2-40B4-BE49-F238E27FC236}">
                <a16:creationId xmlns:a16="http://schemas.microsoft.com/office/drawing/2014/main" id="{6CF49A8E-0C8A-5851-9205-E9275336F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551" y="1845598"/>
            <a:ext cx="4118795" cy="411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664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9794-96CD-73B3-FE43-F3BE64BD8E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5775EF-F1C4-00B3-9726-FDA72B34950E}"/>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pie chart draws one pie for each value in the vector (in this case, 10, 20, 30, 40).</a:t>
            </a:r>
          </a:p>
          <a:p>
            <a:r>
              <a:rPr lang="en-US" sz="2400" dirty="0">
                <a:latin typeface="Times New Roman" panose="02020603050405020304" pitchFamily="18" charset="0"/>
                <a:cs typeface="Times New Roman" panose="02020603050405020304" pitchFamily="18" charset="0"/>
              </a:rPr>
              <a:t>By default, the plotting of the first pie starts from the x-axis and move counterclockwise.</a:t>
            </a:r>
          </a:p>
          <a:p>
            <a:r>
              <a:rPr lang="en-US" sz="2400" dirty="0">
                <a:latin typeface="Times New Roman" panose="02020603050405020304" pitchFamily="18" charset="0"/>
                <a:cs typeface="Times New Roman" panose="02020603050405020304" pitchFamily="18" charset="0"/>
              </a:rPr>
              <a:t>The size of each pie is determined by comparing the value with all the other values, by using the formula:</a:t>
            </a:r>
          </a:p>
          <a:p>
            <a:pPr marL="0" indent="0">
              <a:buNone/>
            </a:pPr>
            <a:r>
              <a:rPr lang="en-US" sz="2400" dirty="0">
                <a:latin typeface="Times New Roman" panose="02020603050405020304" pitchFamily="18" charset="0"/>
                <a:cs typeface="Times New Roman" panose="02020603050405020304" pitchFamily="18" charset="0"/>
              </a:rPr>
              <a:t>The value divided by the sum of all values: </a:t>
            </a:r>
            <a:r>
              <a:rPr lang="en-US" sz="2400" dirty="0">
                <a:solidFill>
                  <a:srgbClr val="FF0000"/>
                </a:solidFill>
                <a:latin typeface="Times New Roman" panose="02020603050405020304" pitchFamily="18" charset="0"/>
                <a:cs typeface="Times New Roman" panose="02020603050405020304" pitchFamily="18" charset="0"/>
              </a:rPr>
              <a:t>x/sum(x)</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4022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468E-F665-A8FB-5B83-ADECB972188F}"/>
              </a:ext>
            </a:extLst>
          </p:cNvPr>
          <p:cNvSpPr>
            <a:spLocks noGrp="1"/>
          </p:cNvSpPr>
          <p:nvPr>
            <p:ph type="title"/>
          </p:nvPr>
        </p:nvSpPr>
        <p:spPr/>
        <p:txBody>
          <a:bodyPr/>
          <a:lstStyle/>
          <a:p>
            <a:r>
              <a:rPr lang="en-IN" dirty="0"/>
              <a:t>Start Angle</a:t>
            </a:r>
          </a:p>
        </p:txBody>
      </p:sp>
      <p:sp>
        <p:nvSpPr>
          <p:cNvPr id="3" name="Content Placeholder 2">
            <a:extLst>
              <a:ext uri="{FF2B5EF4-FFF2-40B4-BE49-F238E27FC236}">
                <a16:creationId xmlns:a16="http://schemas.microsoft.com/office/drawing/2014/main" id="{46B8ECEC-1C5B-B589-47CE-79CF2BED3AE8}"/>
              </a:ext>
            </a:extLst>
          </p:cNvPr>
          <p:cNvSpPr>
            <a:spLocks noGrp="1"/>
          </p:cNvSpPr>
          <p:nvPr>
            <p:ph idx="1"/>
          </p:nvPr>
        </p:nvSpPr>
        <p:spPr>
          <a:xfrm>
            <a:off x="2589212" y="1469204"/>
            <a:ext cx="8915400" cy="4442018"/>
          </a:xfrm>
        </p:spPr>
        <p:txBody>
          <a:bodyPr>
            <a:normAutofit/>
          </a:bodyPr>
          <a:lstStyle/>
          <a:p>
            <a:pPr algn="just"/>
            <a:r>
              <a:rPr lang="en-US" sz="2400" dirty="0">
                <a:latin typeface="Times New Roman" panose="02020603050405020304" pitchFamily="18" charset="0"/>
                <a:cs typeface="Times New Roman" panose="02020603050405020304" pitchFamily="18" charset="0"/>
              </a:rPr>
              <a:t>To change the start angle of the pie chart with the </a:t>
            </a:r>
            <a:r>
              <a:rPr lang="en-US" sz="2400" dirty="0" err="1">
                <a:latin typeface="Times New Roman" panose="02020603050405020304" pitchFamily="18" charset="0"/>
                <a:cs typeface="Times New Roman" panose="02020603050405020304" pitchFamily="18" charset="0"/>
              </a:rPr>
              <a:t>init.angle</a:t>
            </a:r>
            <a:r>
              <a:rPr lang="en-US" sz="2400" dirty="0">
                <a:latin typeface="Times New Roman" panose="02020603050405020304" pitchFamily="18" charset="0"/>
                <a:cs typeface="Times New Roman" panose="02020603050405020304" pitchFamily="18" charset="0"/>
              </a:rPr>
              <a:t> parameter.</a:t>
            </a:r>
          </a:p>
          <a:p>
            <a:pPr algn="just"/>
            <a:r>
              <a:rPr lang="en-US" sz="2400" dirty="0">
                <a:latin typeface="Times New Roman" panose="02020603050405020304" pitchFamily="18" charset="0"/>
                <a:cs typeface="Times New Roman" panose="02020603050405020304" pitchFamily="18" charset="0"/>
              </a:rPr>
              <a:t>The value of </a:t>
            </a:r>
            <a:r>
              <a:rPr lang="en-US" sz="2400" dirty="0" err="1">
                <a:latin typeface="Times New Roman" panose="02020603050405020304" pitchFamily="18" charset="0"/>
                <a:cs typeface="Times New Roman" panose="02020603050405020304" pitchFamily="18" charset="0"/>
              </a:rPr>
              <a:t>init.angle</a:t>
            </a:r>
            <a:r>
              <a:rPr lang="en-US" sz="2400" dirty="0">
                <a:latin typeface="Times New Roman" panose="02020603050405020304" pitchFamily="18" charset="0"/>
                <a:cs typeface="Times New Roman" panose="02020603050405020304" pitchFamily="18" charset="0"/>
              </a:rPr>
              <a:t> is defined with angle in degrees, where default angle is 0.</a:t>
            </a:r>
          </a:p>
          <a:p>
            <a:r>
              <a:rPr lang="en-US" sz="2400" b="0" i="0" dirty="0">
                <a:solidFill>
                  <a:srgbClr val="708090"/>
                </a:solidFill>
                <a:effectLst/>
                <a:latin typeface="Times New Roman" panose="02020603050405020304" pitchFamily="18" charset="0"/>
                <a:cs typeface="Times New Roman" panose="02020603050405020304" pitchFamily="18" charset="0"/>
              </a:rPr>
              <a:t># Create a vector of pies</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x &lt;- c(</a:t>
            </a:r>
            <a:r>
              <a:rPr lang="en-US" sz="2400" b="0" i="0" dirty="0">
                <a:solidFill>
                  <a:srgbClr val="990055"/>
                </a:solidFill>
                <a:effectLst/>
                <a:latin typeface="Times New Roman" panose="02020603050405020304" pitchFamily="18" charset="0"/>
                <a:cs typeface="Times New Roman" panose="02020603050405020304" pitchFamily="18" charset="0"/>
              </a:rPr>
              <a:t>10</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990055"/>
                </a:solidFill>
                <a:effectLst/>
                <a:latin typeface="Times New Roman" panose="02020603050405020304" pitchFamily="18" charset="0"/>
                <a:cs typeface="Times New Roman" panose="02020603050405020304" pitchFamily="18" charset="0"/>
              </a:rPr>
              <a:t>20</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990055"/>
                </a:solidFill>
                <a:effectLst/>
                <a:latin typeface="Times New Roman" panose="02020603050405020304" pitchFamily="18" charset="0"/>
                <a:cs typeface="Times New Roman" panose="02020603050405020304" pitchFamily="18" charset="0"/>
              </a:rPr>
              <a:t>30</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990055"/>
                </a:solidFill>
                <a:effectLst/>
                <a:latin typeface="Times New Roman" panose="02020603050405020304" pitchFamily="18" charset="0"/>
                <a:cs typeface="Times New Roman" panose="02020603050405020304" pitchFamily="18" charset="0"/>
              </a:rPr>
              <a:t>40</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708090"/>
                </a:solidFill>
                <a:effectLst/>
                <a:latin typeface="Times New Roman" panose="02020603050405020304" pitchFamily="18" charset="0"/>
                <a:cs typeface="Times New Roman" panose="02020603050405020304" pitchFamily="18" charset="0"/>
              </a:rPr>
              <a:t># Display the pie chart and start the first pie at 90 degrees</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pie(x, </a:t>
            </a:r>
            <a:r>
              <a:rPr lang="en-US" sz="2400" b="0" i="0" dirty="0" err="1">
                <a:solidFill>
                  <a:srgbClr val="000000"/>
                </a:solidFill>
                <a:effectLst/>
                <a:latin typeface="Times New Roman" panose="02020603050405020304" pitchFamily="18" charset="0"/>
                <a:cs typeface="Times New Roman" panose="02020603050405020304" pitchFamily="18" charset="0"/>
              </a:rPr>
              <a:t>init.angle</a:t>
            </a: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a:solidFill>
                  <a:srgbClr val="990055"/>
                </a:solidFill>
                <a:effectLst/>
                <a:latin typeface="Times New Roman" panose="02020603050405020304" pitchFamily="18" charset="0"/>
                <a:cs typeface="Times New Roman" panose="02020603050405020304" pitchFamily="18" charset="0"/>
              </a:rPr>
              <a:t>90</a:t>
            </a:r>
            <a:r>
              <a:rPr lang="en-US" sz="2400" b="0" i="0" dirty="0">
                <a:solidFill>
                  <a:srgbClr val="000000"/>
                </a:solidFill>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7673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553B596-411E-D289-A461-CEB908DF81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01599" y="880153"/>
            <a:ext cx="4828694" cy="482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720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EDF7-528E-614E-4890-48F264EB65A0}"/>
              </a:ext>
            </a:extLst>
          </p:cNvPr>
          <p:cNvSpPr>
            <a:spLocks noGrp="1"/>
          </p:cNvSpPr>
          <p:nvPr>
            <p:ph type="title"/>
          </p:nvPr>
        </p:nvSpPr>
        <p:spPr/>
        <p:txBody>
          <a:bodyPr/>
          <a:lstStyle/>
          <a:p>
            <a:r>
              <a:rPr lang="en-IN" dirty="0"/>
              <a:t>Labels and Header</a:t>
            </a:r>
          </a:p>
        </p:txBody>
      </p:sp>
      <p:sp>
        <p:nvSpPr>
          <p:cNvPr id="3" name="Content Placeholder 2">
            <a:extLst>
              <a:ext uri="{FF2B5EF4-FFF2-40B4-BE49-F238E27FC236}">
                <a16:creationId xmlns:a16="http://schemas.microsoft.com/office/drawing/2014/main" id="{26BB484F-38E5-01A4-30CF-EE3F87E9A80E}"/>
              </a:ext>
            </a:extLst>
          </p:cNvPr>
          <p:cNvSpPr>
            <a:spLocks noGrp="1"/>
          </p:cNvSpPr>
          <p:nvPr>
            <p:ph idx="1"/>
          </p:nvPr>
        </p:nvSpPr>
        <p:spPr>
          <a:xfrm>
            <a:off x="2589212" y="1387011"/>
            <a:ext cx="8915400" cy="5116531"/>
          </a:xfrm>
        </p:spPr>
        <p:txBody>
          <a:bodyPr>
            <a:normAutofit/>
          </a:bodyPr>
          <a:lstStyle/>
          <a:p>
            <a:r>
              <a:rPr lang="en-US" sz="2400" dirty="0">
                <a:latin typeface="Times New Roman" panose="02020603050405020304" pitchFamily="18" charset="0"/>
                <a:cs typeface="Times New Roman" panose="02020603050405020304" pitchFamily="18" charset="0"/>
              </a:rPr>
              <a:t>Use the label parameter to add a label to the pie chart, and use the main parameter to add a header:</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solidFill>
                  <a:srgbClr val="00B050"/>
                </a:solidFill>
                <a:latin typeface="Times New Roman" panose="02020603050405020304" pitchFamily="18" charset="0"/>
                <a:cs typeface="Times New Roman" panose="02020603050405020304" pitchFamily="18" charset="0"/>
              </a:rPr>
              <a:t># Create a vector of pies</a:t>
            </a:r>
          </a:p>
          <a:p>
            <a:pPr marL="0" indent="0">
              <a:buNone/>
            </a:pPr>
            <a:r>
              <a:rPr lang="en-US" sz="2400" dirty="0">
                <a:latin typeface="Times New Roman" panose="02020603050405020304" pitchFamily="18" charset="0"/>
                <a:cs typeface="Times New Roman" panose="02020603050405020304" pitchFamily="18" charset="0"/>
              </a:rPr>
              <a:t>x &lt;- c(10,20,30,40)</a:t>
            </a:r>
          </a:p>
          <a:p>
            <a:pPr marL="0" indent="0">
              <a:buNone/>
            </a:pPr>
            <a:r>
              <a:rPr lang="en-US" sz="2400" dirty="0">
                <a:solidFill>
                  <a:srgbClr val="00B050"/>
                </a:solidFill>
                <a:latin typeface="Times New Roman" panose="02020603050405020304" pitchFamily="18" charset="0"/>
                <a:cs typeface="Times New Roman" panose="02020603050405020304" pitchFamily="18" charset="0"/>
              </a:rPr>
              <a:t># Create a vector of labels</a:t>
            </a:r>
          </a:p>
          <a:p>
            <a:pPr marL="0" indent="0">
              <a:buNone/>
            </a:pPr>
            <a:r>
              <a:rPr lang="en-US" sz="2400" dirty="0" err="1">
                <a:latin typeface="Times New Roman" panose="02020603050405020304" pitchFamily="18" charset="0"/>
                <a:cs typeface="Times New Roman" panose="02020603050405020304" pitchFamily="18" charset="0"/>
              </a:rPr>
              <a:t>mylabel</a:t>
            </a:r>
            <a:r>
              <a:rPr lang="en-US" sz="2400" dirty="0">
                <a:latin typeface="Times New Roman" panose="02020603050405020304" pitchFamily="18" charset="0"/>
                <a:cs typeface="Times New Roman" panose="02020603050405020304" pitchFamily="18" charset="0"/>
              </a:rPr>
              <a:t> &lt;- c("Apples", "Bananas", "Cherries", "Dates")</a:t>
            </a:r>
          </a:p>
          <a:p>
            <a:pPr marL="0" indent="0">
              <a:buNone/>
            </a:pPr>
            <a:r>
              <a:rPr lang="en-US" sz="2400" dirty="0">
                <a:solidFill>
                  <a:srgbClr val="00B050"/>
                </a:solidFill>
                <a:latin typeface="Times New Roman" panose="02020603050405020304" pitchFamily="18" charset="0"/>
                <a:cs typeface="Times New Roman" panose="02020603050405020304" pitchFamily="18" charset="0"/>
              </a:rPr>
              <a:t># Display the pie chart with labels</a:t>
            </a:r>
          </a:p>
          <a:p>
            <a:pPr marL="0" indent="0">
              <a:buNone/>
            </a:pPr>
            <a:r>
              <a:rPr lang="en-US" sz="2400" dirty="0">
                <a:latin typeface="Times New Roman" panose="02020603050405020304" pitchFamily="18" charset="0"/>
                <a:cs typeface="Times New Roman" panose="02020603050405020304" pitchFamily="18" charset="0"/>
              </a:rPr>
              <a:t>pie(x, label = </a:t>
            </a:r>
            <a:r>
              <a:rPr lang="en-US" sz="2400" dirty="0" err="1">
                <a:latin typeface="Times New Roman" panose="02020603050405020304" pitchFamily="18" charset="0"/>
                <a:cs typeface="Times New Roman" panose="02020603050405020304" pitchFamily="18" charset="0"/>
              </a:rPr>
              <a:t>mylabel</a:t>
            </a:r>
            <a:r>
              <a:rPr lang="en-US" sz="2400" dirty="0">
                <a:latin typeface="Times New Roman" panose="02020603050405020304" pitchFamily="18" charset="0"/>
                <a:cs typeface="Times New Roman" panose="02020603050405020304" pitchFamily="18" charset="0"/>
              </a:rPr>
              <a:t>, main = "Fruits")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63202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82DD-42BA-D3E1-1FC3-019D08373983}"/>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2BD02545-6E4B-424F-0B30-6150A94945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17790" y="1239749"/>
            <a:ext cx="5246758" cy="52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4928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1EB5-A8CA-8F57-2847-8894A68FD558}"/>
              </a:ext>
            </a:extLst>
          </p:cNvPr>
          <p:cNvSpPr>
            <a:spLocks noGrp="1"/>
          </p:cNvSpPr>
          <p:nvPr>
            <p:ph type="title"/>
          </p:nvPr>
        </p:nvSpPr>
        <p:spPr/>
        <p:txBody>
          <a:bodyPr/>
          <a:lstStyle/>
          <a:p>
            <a:r>
              <a:rPr lang="en-IN" dirty="0" err="1"/>
              <a:t>Colors</a:t>
            </a:r>
            <a:endParaRPr lang="en-IN" dirty="0"/>
          </a:p>
        </p:txBody>
      </p:sp>
      <p:sp>
        <p:nvSpPr>
          <p:cNvPr id="3" name="Content Placeholder 2">
            <a:extLst>
              <a:ext uri="{FF2B5EF4-FFF2-40B4-BE49-F238E27FC236}">
                <a16:creationId xmlns:a16="http://schemas.microsoft.com/office/drawing/2014/main" id="{0D877540-E60A-974E-A987-087F9F8F43DC}"/>
              </a:ext>
            </a:extLst>
          </p:cNvPr>
          <p:cNvSpPr>
            <a:spLocks noGrp="1"/>
          </p:cNvSpPr>
          <p:nvPr>
            <p:ph idx="1"/>
          </p:nvPr>
        </p:nvSpPr>
        <p:spPr>
          <a:xfrm>
            <a:off x="2589212" y="1654139"/>
            <a:ext cx="8915400" cy="4257083"/>
          </a:xfrm>
        </p:spPr>
        <p:txBody>
          <a:bodyPr>
            <a:normAutofit/>
          </a:bodyPr>
          <a:lstStyle/>
          <a:p>
            <a:r>
              <a:rPr lang="en-US" sz="2400" dirty="0">
                <a:latin typeface="Times New Roman" panose="02020603050405020304" pitchFamily="18" charset="0"/>
                <a:cs typeface="Times New Roman" panose="02020603050405020304" pitchFamily="18" charset="0"/>
              </a:rPr>
              <a:t>You can add a color to each pie with the col parameter:</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US" sz="2400" dirty="0">
                <a:solidFill>
                  <a:srgbClr val="00B050"/>
                </a:solidFill>
                <a:latin typeface="Times New Roman" panose="02020603050405020304" pitchFamily="18" charset="0"/>
                <a:cs typeface="Times New Roman" panose="02020603050405020304" pitchFamily="18" charset="0"/>
              </a:rPr>
              <a:t># Create a vector of colors</a:t>
            </a:r>
          </a:p>
          <a:p>
            <a:pPr marL="0" indent="0">
              <a:buNone/>
            </a:pPr>
            <a:r>
              <a:rPr lang="en-US" sz="2400" dirty="0">
                <a:latin typeface="Times New Roman" panose="02020603050405020304" pitchFamily="18" charset="0"/>
                <a:cs typeface="Times New Roman" panose="02020603050405020304" pitchFamily="18" charset="0"/>
              </a:rPr>
              <a:t>colors &lt;- c("blue", "yellow", "green", "black")</a:t>
            </a:r>
          </a:p>
          <a:p>
            <a:pPr marL="0" indent="0">
              <a:buNone/>
            </a:pPr>
            <a:r>
              <a:rPr lang="en-US" sz="2400" dirty="0">
                <a:solidFill>
                  <a:srgbClr val="00B050"/>
                </a:solidFill>
                <a:latin typeface="Times New Roman" panose="02020603050405020304" pitchFamily="18" charset="0"/>
                <a:cs typeface="Times New Roman" panose="02020603050405020304" pitchFamily="18" charset="0"/>
              </a:rPr>
              <a:t># Display the pie chart with colors</a:t>
            </a:r>
          </a:p>
          <a:p>
            <a:pPr marL="0" indent="0">
              <a:buNone/>
            </a:pPr>
            <a:r>
              <a:rPr lang="en-US" sz="2400" dirty="0">
                <a:latin typeface="Times New Roman" panose="02020603050405020304" pitchFamily="18" charset="0"/>
                <a:cs typeface="Times New Roman" panose="02020603050405020304" pitchFamily="18" charset="0"/>
              </a:rPr>
              <a:t>pie(x, label = </a:t>
            </a:r>
            <a:r>
              <a:rPr lang="en-US" sz="2400" dirty="0" err="1">
                <a:latin typeface="Times New Roman" panose="02020603050405020304" pitchFamily="18" charset="0"/>
                <a:cs typeface="Times New Roman" panose="02020603050405020304" pitchFamily="18" charset="0"/>
              </a:rPr>
              <a:t>mylabel</a:t>
            </a:r>
            <a:r>
              <a:rPr lang="en-US" sz="2400" dirty="0">
                <a:latin typeface="Times New Roman" panose="02020603050405020304" pitchFamily="18" charset="0"/>
                <a:cs typeface="Times New Roman" panose="02020603050405020304" pitchFamily="18" charset="0"/>
              </a:rPr>
              <a:t>, main = "Fruits", col = colors)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6426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1758-A698-93CB-8B99-83C118C581F5}"/>
              </a:ext>
            </a:extLst>
          </p:cNvPr>
          <p:cNvSpPr>
            <a:spLocks noGrp="1"/>
          </p:cNvSpPr>
          <p:nvPr>
            <p:ph type="title"/>
          </p:nvPr>
        </p:nvSpPr>
        <p:spPr/>
        <p:txBody>
          <a:bodyPr/>
          <a:lstStyle/>
          <a:p>
            <a:endParaRPr lang="en-IN"/>
          </a:p>
        </p:txBody>
      </p:sp>
      <p:pic>
        <p:nvPicPr>
          <p:cNvPr id="7170" name="Picture 2">
            <a:extLst>
              <a:ext uri="{FF2B5EF4-FFF2-40B4-BE49-F238E27FC236}">
                <a16:creationId xmlns:a16="http://schemas.microsoft.com/office/drawing/2014/main" id="{F0675693-439E-F644-3EF1-FB7E34E25C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4484" y="1905000"/>
            <a:ext cx="4191695" cy="419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56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8A1D7-4B44-0184-2AC5-A2DC5879ECDA}"/>
              </a:ext>
            </a:extLst>
          </p:cNvPr>
          <p:cNvSpPr>
            <a:spLocks noGrp="1"/>
          </p:cNvSpPr>
          <p:nvPr>
            <p:ph idx="1"/>
          </p:nvPr>
        </p:nvSpPr>
        <p:spPr>
          <a:xfrm>
            <a:off x="2013858" y="184935"/>
            <a:ext cx="9390455" cy="6226139"/>
          </a:xfrm>
        </p:spPr>
        <p:txBody>
          <a:bodyPr>
            <a:normAutofit/>
          </a:bodyPr>
          <a:lstStyle/>
          <a:p>
            <a:pPr marL="0" indent="0">
              <a:lnSpc>
                <a:spcPct val="160000"/>
              </a:lnSpc>
              <a:buNone/>
            </a:pPr>
            <a:r>
              <a:rPr lang="en-US" sz="2800" dirty="0">
                <a:latin typeface="Times New Roman" panose="02020603050405020304" pitchFamily="18" charset="0"/>
                <a:cs typeface="Times New Roman" panose="02020603050405020304" pitchFamily="18" charset="0"/>
              </a:rPr>
              <a:t>4. Inferential Models:</a:t>
            </a:r>
          </a:p>
          <a:p>
            <a:pPr marL="0" indent="0" algn="just">
              <a:lnSpc>
                <a:spcPct val="160000"/>
              </a:lnSpc>
              <a:buNone/>
            </a:pPr>
            <a:r>
              <a:rPr lang="en-US" sz="2400" dirty="0">
                <a:latin typeface="Times New Roman" panose="02020603050405020304" pitchFamily="18" charset="0"/>
                <a:cs typeface="Times New Roman" panose="02020603050405020304" pitchFamily="18" charset="0"/>
              </a:rPr>
              <a:t>Purpose: Draw conclusions about a population based on a sample of data. </a:t>
            </a:r>
          </a:p>
          <a:p>
            <a:pPr marL="0" indent="0" algn="just">
              <a:lnSpc>
                <a:spcPct val="160000"/>
              </a:lnSpc>
              <a:buNone/>
            </a:pPr>
            <a:r>
              <a:rPr lang="en-US" sz="2400" dirty="0">
                <a:latin typeface="Times New Roman" panose="02020603050405020304" pitchFamily="18" charset="0"/>
                <a:cs typeface="Times New Roman" panose="02020603050405020304" pitchFamily="18" charset="0"/>
              </a:rPr>
              <a:t>Examples:</a:t>
            </a:r>
          </a:p>
          <a:p>
            <a:pPr algn="just">
              <a:lnSpc>
                <a:spcPct val="16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Hypothesis Testing: </a:t>
            </a:r>
            <a:r>
              <a:rPr lang="en-US" sz="2400" dirty="0">
                <a:latin typeface="Times New Roman" panose="02020603050405020304" pitchFamily="18" charset="0"/>
                <a:cs typeface="Times New Roman" panose="02020603050405020304" pitchFamily="18" charset="0"/>
              </a:rPr>
              <a:t>Determining if there is a statistically significant difference between groups or variables. </a:t>
            </a:r>
          </a:p>
          <a:p>
            <a:pPr algn="just">
              <a:lnSpc>
                <a:spcPct val="16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Confidence Intervals: </a:t>
            </a:r>
            <a:r>
              <a:rPr lang="en-US" sz="2400" dirty="0">
                <a:latin typeface="Times New Roman" panose="02020603050405020304" pitchFamily="18" charset="0"/>
                <a:cs typeface="Times New Roman" panose="02020603050405020304" pitchFamily="18" charset="0"/>
              </a:rPr>
              <a:t>Estimating the range within which a population parameter is likely to fall. </a:t>
            </a:r>
          </a:p>
          <a:p>
            <a:pPr algn="just">
              <a:lnSpc>
                <a:spcPct val="160000"/>
              </a:lnSpc>
            </a:pPr>
            <a:r>
              <a:rPr lang="en-US" sz="2400" dirty="0">
                <a:solidFill>
                  <a:schemeClr val="accent2">
                    <a:lumMod val="75000"/>
                  </a:schemeClr>
                </a:solidFill>
                <a:latin typeface="Times New Roman" panose="02020603050405020304" pitchFamily="18" charset="0"/>
                <a:cs typeface="Times New Roman" panose="02020603050405020304" pitchFamily="18" charset="0"/>
              </a:rPr>
              <a:t>Statistical Tests: </a:t>
            </a:r>
            <a:r>
              <a:rPr lang="en-US" sz="2400" dirty="0">
                <a:latin typeface="Times New Roman" panose="02020603050405020304" pitchFamily="18" charset="0"/>
                <a:cs typeface="Times New Roman" panose="02020603050405020304" pitchFamily="18" charset="0"/>
              </a:rPr>
              <a:t>Using tests like t-tests, chi-squared tests, and ANOVA to analyze data.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78518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4C61-93D4-2A3A-C62F-70141F2E99EC}"/>
              </a:ext>
            </a:extLst>
          </p:cNvPr>
          <p:cNvSpPr>
            <a:spLocks noGrp="1"/>
          </p:cNvSpPr>
          <p:nvPr>
            <p:ph type="title"/>
          </p:nvPr>
        </p:nvSpPr>
        <p:spPr/>
        <p:txBody>
          <a:bodyPr/>
          <a:lstStyle/>
          <a:p>
            <a:r>
              <a:rPr lang="en-IN" dirty="0"/>
              <a:t>Legend</a:t>
            </a:r>
          </a:p>
        </p:txBody>
      </p:sp>
      <p:sp>
        <p:nvSpPr>
          <p:cNvPr id="3" name="Content Placeholder 2">
            <a:extLst>
              <a:ext uri="{FF2B5EF4-FFF2-40B4-BE49-F238E27FC236}">
                <a16:creationId xmlns:a16="http://schemas.microsoft.com/office/drawing/2014/main" id="{D69668F9-3775-6BF0-F31D-FD194C9D0A92}"/>
              </a:ext>
            </a:extLst>
          </p:cNvPr>
          <p:cNvSpPr>
            <a:spLocks noGrp="1"/>
          </p:cNvSpPr>
          <p:nvPr>
            <p:ph idx="1"/>
          </p:nvPr>
        </p:nvSpPr>
        <p:spPr>
          <a:xfrm>
            <a:off x="2589212" y="1387011"/>
            <a:ext cx="8915400" cy="500351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To add a list of explanation for each pie, use the legend() function:</a:t>
            </a:r>
          </a:p>
          <a:p>
            <a:pPr marL="0" indent="0">
              <a:buNone/>
            </a:pPr>
            <a:r>
              <a:rPr lang="en-US" sz="2400" dirty="0">
                <a:latin typeface="Times New Roman" panose="02020603050405020304" pitchFamily="18" charset="0"/>
                <a:cs typeface="Times New Roman" panose="02020603050405020304" pitchFamily="18" charset="0"/>
              </a:rPr>
              <a:t>Example:</a:t>
            </a:r>
          </a:p>
          <a:p>
            <a:pPr marL="0" indent="0">
              <a:buNone/>
            </a:pPr>
            <a:r>
              <a:rPr lang="en-IN" sz="2600" b="0" i="0" dirty="0">
                <a:solidFill>
                  <a:srgbClr val="708090"/>
                </a:solidFill>
                <a:effectLst/>
                <a:latin typeface="Times New Roman" panose="02020603050405020304" pitchFamily="18" charset="0"/>
                <a:cs typeface="Times New Roman" panose="02020603050405020304" pitchFamily="18" charset="0"/>
              </a:rPr>
              <a:t># Create a vector of labels</a:t>
            </a:r>
            <a:br>
              <a:rPr lang="en-IN" sz="2600" b="0" i="0" dirty="0">
                <a:solidFill>
                  <a:srgbClr val="708090"/>
                </a:solidFill>
                <a:effectLst/>
                <a:latin typeface="Times New Roman" panose="02020603050405020304" pitchFamily="18" charset="0"/>
                <a:cs typeface="Times New Roman" panose="02020603050405020304" pitchFamily="18" charset="0"/>
              </a:rPr>
            </a:br>
            <a:r>
              <a:rPr lang="en-IN" sz="2600" b="0" i="0" dirty="0" err="1">
                <a:solidFill>
                  <a:srgbClr val="000000"/>
                </a:solidFill>
                <a:effectLst/>
                <a:latin typeface="Times New Roman" panose="02020603050405020304" pitchFamily="18" charset="0"/>
                <a:cs typeface="Times New Roman" panose="02020603050405020304" pitchFamily="18" charset="0"/>
              </a:rPr>
              <a:t>mylabel</a:t>
            </a:r>
            <a:r>
              <a:rPr lang="en-IN" sz="2600" b="0" i="0" dirty="0">
                <a:solidFill>
                  <a:srgbClr val="000000"/>
                </a:solidFill>
                <a:effectLst/>
                <a:latin typeface="Times New Roman" panose="02020603050405020304" pitchFamily="18" charset="0"/>
                <a:cs typeface="Times New Roman" panose="02020603050405020304" pitchFamily="18" charset="0"/>
              </a:rPr>
              <a:t> &lt;- c(</a:t>
            </a:r>
            <a:r>
              <a:rPr lang="en-IN" sz="2600" b="0" i="0" dirty="0">
                <a:solidFill>
                  <a:srgbClr val="008000"/>
                </a:solidFill>
                <a:effectLst/>
                <a:latin typeface="Times New Roman" panose="02020603050405020304" pitchFamily="18" charset="0"/>
                <a:cs typeface="Times New Roman" panose="02020603050405020304" pitchFamily="18" charset="0"/>
              </a:rPr>
              <a:t>"Apples"</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"Bananas"</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"Cherries"</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"Dates"</a:t>
            </a:r>
            <a:r>
              <a:rPr lang="en-IN" sz="2600" b="0" i="0" dirty="0">
                <a:solidFill>
                  <a:srgbClr val="000000"/>
                </a:solidFill>
                <a:effectLst/>
                <a:latin typeface="Times New Roman" panose="02020603050405020304" pitchFamily="18" charset="0"/>
                <a:cs typeface="Times New Roman" panose="02020603050405020304" pitchFamily="18" charset="0"/>
              </a:rPr>
              <a:t>)</a:t>
            </a:r>
            <a:br>
              <a:rPr lang="en-IN" sz="2600" dirty="0">
                <a:latin typeface="Times New Roman" panose="02020603050405020304" pitchFamily="18" charset="0"/>
                <a:cs typeface="Times New Roman" panose="02020603050405020304" pitchFamily="18" charset="0"/>
              </a:rPr>
            </a:br>
            <a:br>
              <a:rPr lang="en-IN" sz="2600" dirty="0">
                <a:latin typeface="Times New Roman" panose="02020603050405020304" pitchFamily="18" charset="0"/>
                <a:cs typeface="Times New Roman" panose="02020603050405020304" pitchFamily="18" charset="0"/>
              </a:rPr>
            </a:br>
            <a:r>
              <a:rPr lang="en-IN" sz="2600" b="0" i="0" dirty="0">
                <a:solidFill>
                  <a:srgbClr val="708090"/>
                </a:solidFill>
                <a:effectLst/>
                <a:latin typeface="Times New Roman" panose="02020603050405020304" pitchFamily="18" charset="0"/>
                <a:cs typeface="Times New Roman" panose="02020603050405020304" pitchFamily="18" charset="0"/>
              </a:rPr>
              <a:t># Create a vector of </a:t>
            </a:r>
            <a:r>
              <a:rPr lang="en-IN" sz="2600" b="0" i="0" dirty="0" err="1">
                <a:solidFill>
                  <a:srgbClr val="708090"/>
                </a:solidFill>
                <a:effectLst/>
                <a:latin typeface="Times New Roman" panose="02020603050405020304" pitchFamily="18" charset="0"/>
                <a:cs typeface="Times New Roman" panose="02020603050405020304" pitchFamily="18" charset="0"/>
              </a:rPr>
              <a:t>colors</a:t>
            </a:r>
            <a:br>
              <a:rPr lang="en-IN" sz="2600" b="0" i="0" dirty="0">
                <a:solidFill>
                  <a:srgbClr val="708090"/>
                </a:solidFill>
                <a:effectLst/>
                <a:latin typeface="Times New Roman" panose="02020603050405020304" pitchFamily="18" charset="0"/>
                <a:cs typeface="Times New Roman" panose="02020603050405020304" pitchFamily="18" charset="0"/>
              </a:rPr>
            </a:br>
            <a:r>
              <a:rPr lang="en-IN" sz="2600" b="0" i="0" dirty="0" err="1">
                <a:solidFill>
                  <a:srgbClr val="000000"/>
                </a:solidFill>
                <a:effectLst/>
                <a:latin typeface="Times New Roman" panose="02020603050405020304" pitchFamily="18" charset="0"/>
                <a:cs typeface="Times New Roman" panose="02020603050405020304" pitchFamily="18" charset="0"/>
              </a:rPr>
              <a:t>colors</a:t>
            </a:r>
            <a:r>
              <a:rPr lang="en-IN" sz="2600" b="0" i="0" dirty="0">
                <a:solidFill>
                  <a:srgbClr val="000000"/>
                </a:solidFill>
                <a:effectLst/>
                <a:latin typeface="Times New Roman" panose="02020603050405020304" pitchFamily="18" charset="0"/>
                <a:cs typeface="Times New Roman" panose="02020603050405020304" pitchFamily="18" charset="0"/>
              </a:rPr>
              <a:t> &lt;- c(</a:t>
            </a:r>
            <a:r>
              <a:rPr lang="en-IN" sz="2600" b="0" i="0" dirty="0">
                <a:solidFill>
                  <a:srgbClr val="008000"/>
                </a:solidFill>
                <a:effectLst/>
                <a:latin typeface="Times New Roman" panose="02020603050405020304" pitchFamily="18" charset="0"/>
                <a:cs typeface="Times New Roman" panose="02020603050405020304" pitchFamily="18" charset="0"/>
              </a:rPr>
              <a:t>"blue"</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"yellow"</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"green"</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a:solidFill>
                  <a:srgbClr val="008000"/>
                </a:solidFill>
                <a:effectLst/>
                <a:latin typeface="Times New Roman" panose="02020603050405020304" pitchFamily="18" charset="0"/>
                <a:cs typeface="Times New Roman" panose="02020603050405020304" pitchFamily="18" charset="0"/>
              </a:rPr>
              <a:t>"black"</a:t>
            </a:r>
            <a:r>
              <a:rPr lang="en-IN" sz="2600" b="0" i="0" dirty="0">
                <a:solidFill>
                  <a:srgbClr val="000000"/>
                </a:solidFill>
                <a:effectLst/>
                <a:latin typeface="Times New Roman" panose="02020603050405020304" pitchFamily="18" charset="0"/>
                <a:cs typeface="Times New Roman" panose="02020603050405020304" pitchFamily="18" charset="0"/>
              </a:rPr>
              <a:t>)</a:t>
            </a:r>
            <a:br>
              <a:rPr lang="en-IN" sz="2600" dirty="0">
                <a:latin typeface="Times New Roman" panose="02020603050405020304" pitchFamily="18" charset="0"/>
                <a:cs typeface="Times New Roman" panose="02020603050405020304" pitchFamily="18" charset="0"/>
              </a:rPr>
            </a:br>
            <a:br>
              <a:rPr lang="en-IN" sz="2600" dirty="0">
                <a:latin typeface="Times New Roman" panose="02020603050405020304" pitchFamily="18" charset="0"/>
                <a:cs typeface="Times New Roman" panose="02020603050405020304" pitchFamily="18" charset="0"/>
              </a:rPr>
            </a:br>
            <a:r>
              <a:rPr lang="en-IN" sz="2600" b="0" i="0" dirty="0">
                <a:solidFill>
                  <a:srgbClr val="708090"/>
                </a:solidFill>
                <a:effectLst/>
                <a:latin typeface="Times New Roman" panose="02020603050405020304" pitchFamily="18" charset="0"/>
                <a:cs typeface="Times New Roman" panose="02020603050405020304" pitchFamily="18" charset="0"/>
              </a:rPr>
              <a:t># Display the pie chart with </a:t>
            </a:r>
            <a:r>
              <a:rPr lang="en-IN" sz="2600" b="0" i="0" dirty="0" err="1">
                <a:solidFill>
                  <a:srgbClr val="708090"/>
                </a:solidFill>
                <a:effectLst/>
                <a:latin typeface="Times New Roman" panose="02020603050405020304" pitchFamily="18" charset="0"/>
                <a:cs typeface="Times New Roman" panose="02020603050405020304" pitchFamily="18" charset="0"/>
              </a:rPr>
              <a:t>colors</a:t>
            </a:r>
            <a:br>
              <a:rPr lang="en-IN" sz="2600" b="0" i="0" dirty="0">
                <a:solidFill>
                  <a:srgbClr val="708090"/>
                </a:solidFill>
                <a:effectLst/>
                <a:latin typeface="Times New Roman" panose="02020603050405020304" pitchFamily="18" charset="0"/>
                <a:cs typeface="Times New Roman" panose="02020603050405020304" pitchFamily="18" charset="0"/>
              </a:rPr>
            </a:br>
            <a:r>
              <a:rPr lang="en-IN" sz="2600" b="0" i="0" dirty="0">
                <a:solidFill>
                  <a:srgbClr val="000000"/>
                </a:solidFill>
                <a:effectLst/>
                <a:latin typeface="Times New Roman" panose="02020603050405020304" pitchFamily="18" charset="0"/>
                <a:cs typeface="Times New Roman" panose="02020603050405020304" pitchFamily="18" charset="0"/>
              </a:rPr>
              <a:t>pie(x, label = </a:t>
            </a:r>
            <a:r>
              <a:rPr lang="en-IN" sz="2600" b="0" i="0" dirty="0" err="1">
                <a:solidFill>
                  <a:srgbClr val="000000"/>
                </a:solidFill>
                <a:effectLst/>
                <a:latin typeface="Times New Roman" panose="02020603050405020304" pitchFamily="18" charset="0"/>
                <a:cs typeface="Times New Roman" panose="02020603050405020304" pitchFamily="18" charset="0"/>
              </a:rPr>
              <a:t>mylabel</a:t>
            </a:r>
            <a:r>
              <a:rPr lang="en-IN" sz="2600" b="0" i="0" dirty="0">
                <a:solidFill>
                  <a:srgbClr val="000000"/>
                </a:solidFill>
                <a:effectLst/>
                <a:latin typeface="Times New Roman" panose="02020603050405020304" pitchFamily="18" charset="0"/>
                <a:cs typeface="Times New Roman" panose="02020603050405020304" pitchFamily="18" charset="0"/>
              </a:rPr>
              <a:t>, main = </a:t>
            </a:r>
            <a:r>
              <a:rPr lang="en-IN" sz="2600" b="0" i="0" dirty="0">
                <a:solidFill>
                  <a:srgbClr val="008000"/>
                </a:solidFill>
                <a:effectLst/>
                <a:latin typeface="Times New Roman" panose="02020603050405020304" pitchFamily="18" charset="0"/>
                <a:cs typeface="Times New Roman" panose="02020603050405020304" pitchFamily="18" charset="0"/>
              </a:rPr>
              <a:t>"Pie Chart"</a:t>
            </a:r>
            <a:r>
              <a:rPr lang="en-IN" sz="2600" b="0" i="0" dirty="0">
                <a:solidFill>
                  <a:srgbClr val="000000"/>
                </a:solidFill>
                <a:effectLst/>
                <a:latin typeface="Times New Roman" panose="02020603050405020304" pitchFamily="18" charset="0"/>
                <a:cs typeface="Times New Roman" panose="02020603050405020304" pitchFamily="18" charset="0"/>
              </a:rPr>
              <a:t>, col = </a:t>
            </a:r>
            <a:r>
              <a:rPr lang="en-IN" sz="2600" b="0" i="0" dirty="0" err="1">
                <a:solidFill>
                  <a:srgbClr val="000000"/>
                </a:solidFill>
                <a:effectLst/>
                <a:latin typeface="Times New Roman" panose="02020603050405020304" pitchFamily="18" charset="0"/>
                <a:cs typeface="Times New Roman" panose="02020603050405020304" pitchFamily="18" charset="0"/>
              </a:rPr>
              <a:t>colors</a:t>
            </a:r>
            <a:r>
              <a:rPr lang="en-IN" sz="2600" b="0" i="0" dirty="0">
                <a:solidFill>
                  <a:srgbClr val="000000"/>
                </a:solidFill>
                <a:effectLst/>
                <a:latin typeface="Times New Roman" panose="02020603050405020304" pitchFamily="18" charset="0"/>
                <a:cs typeface="Times New Roman" panose="02020603050405020304" pitchFamily="18" charset="0"/>
              </a:rPr>
              <a:t>)</a:t>
            </a:r>
            <a:br>
              <a:rPr lang="en-IN" sz="2600" dirty="0">
                <a:latin typeface="Times New Roman" panose="02020603050405020304" pitchFamily="18" charset="0"/>
                <a:cs typeface="Times New Roman" panose="02020603050405020304" pitchFamily="18" charset="0"/>
              </a:rPr>
            </a:br>
            <a:br>
              <a:rPr lang="en-IN" sz="2600" dirty="0">
                <a:latin typeface="Times New Roman" panose="02020603050405020304" pitchFamily="18" charset="0"/>
                <a:cs typeface="Times New Roman" panose="02020603050405020304" pitchFamily="18" charset="0"/>
              </a:rPr>
            </a:br>
            <a:r>
              <a:rPr lang="en-IN" sz="2600" b="0" i="0" dirty="0">
                <a:solidFill>
                  <a:srgbClr val="708090"/>
                </a:solidFill>
                <a:effectLst/>
                <a:latin typeface="Times New Roman" panose="02020603050405020304" pitchFamily="18" charset="0"/>
                <a:cs typeface="Times New Roman" panose="02020603050405020304" pitchFamily="18" charset="0"/>
              </a:rPr>
              <a:t># Display the explanation box</a:t>
            </a:r>
            <a:br>
              <a:rPr lang="en-IN" sz="2600" b="0" i="0" dirty="0">
                <a:solidFill>
                  <a:srgbClr val="708090"/>
                </a:solidFill>
                <a:effectLst/>
                <a:latin typeface="Times New Roman" panose="02020603050405020304" pitchFamily="18" charset="0"/>
                <a:cs typeface="Times New Roman" panose="02020603050405020304" pitchFamily="18" charset="0"/>
              </a:rPr>
            </a:br>
            <a:r>
              <a:rPr lang="en-IN" sz="2600" b="0" i="0" dirty="0">
                <a:solidFill>
                  <a:srgbClr val="000000"/>
                </a:solidFill>
                <a:effectLst/>
                <a:latin typeface="Times New Roman" panose="02020603050405020304" pitchFamily="18" charset="0"/>
                <a:cs typeface="Times New Roman" panose="02020603050405020304" pitchFamily="18" charset="0"/>
              </a:rPr>
              <a:t>legend(</a:t>
            </a:r>
            <a:r>
              <a:rPr lang="en-IN" sz="2600" b="0" i="0" dirty="0">
                <a:solidFill>
                  <a:srgbClr val="008000"/>
                </a:solidFill>
                <a:effectLst/>
                <a:latin typeface="Times New Roman" panose="02020603050405020304" pitchFamily="18" charset="0"/>
                <a:cs typeface="Times New Roman" panose="02020603050405020304" pitchFamily="18" charset="0"/>
              </a:rPr>
              <a:t>"</a:t>
            </a:r>
            <a:r>
              <a:rPr lang="en-IN" sz="2600" b="0" i="0" dirty="0" err="1">
                <a:solidFill>
                  <a:srgbClr val="008000"/>
                </a:solidFill>
                <a:effectLst/>
                <a:latin typeface="Times New Roman" panose="02020603050405020304" pitchFamily="18" charset="0"/>
                <a:cs typeface="Times New Roman" panose="02020603050405020304" pitchFamily="18" charset="0"/>
              </a:rPr>
              <a:t>bottomright</a:t>
            </a:r>
            <a:r>
              <a:rPr lang="en-IN" sz="2600" b="0" i="0" dirty="0">
                <a:solidFill>
                  <a:srgbClr val="008000"/>
                </a:solidFill>
                <a:effectLst/>
                <a:latin typeface="Times New Roman" panose="02020603050405020304" pitchFamily="18" charset="0"/>
                <a:cs typeface="Times New Roman" panose="02020603050405020304" pitchFamily="18" charset="0"/>
              </a:rPr>
              <a:t>"</a:t>
            </a:r>
            <a:r>
              <a:rPr lang="en-IN" sz="2600" b="0" i="0" dirty="0">
                <a:solidFill>
                  <a:srgbClr val="000000"/>
                </a:solidFill>
                <a:effectLst/>
                <a:latin typeface="Times New Roman" panose="02020603050405020304" pitchFamily="18" charset="0"/>
                <a:cs typeface="Times New Roman" panose="02020603050405020304" pitchFamily="18" charset="0"/>
              </a:rPr>
              <a:t>, </a:t>
            </a:r>
            <a:r>
              <a:rPr lang="en-IN" sz="2600" b="0" i="0" dirty="0" err="1">
                <a:solidFill>
                  <a:srgbClr val="000000"/>
                </a:solidFill>
                <a:effectLst/>
                <a:latin typeface="Times New Roman" panose="02020603050405020304" pitchFamily="18" charset="0"/>
                <a:cs typeface="Times New Roman" panose="02020603050405020304" pitchFamily="18" charset="0"/>
              </a:rPr>
              <a:t>mylabel</a:t>
            </a:r>
            <a:r>
              <a:rPr lang="en-IN" sz="2600" b="0" i="0" dirty="0">
                <a:solidFill>
                  <a:srgbClr val="000000"/>
                </a:solidFill>
                <a:effectLst/>
                <a:latin typeface="Times New Roman" panose="02020603050405020304" pitchFamily="18" charset="0"/>
                <a:cs typeface="Times New Roman" panose="02020603050405020304" pitchFamily="18" charset="0"/>
              </a:rPr>
              <a:t>, fill = </a:t>
            </a:r>
            <a:r>
              <a:rPr lang="en-IN" sz="2600" b="0" i="0" dirty="0" err="1">
                <a:solidFill>
                  <a:srgbClr val="000000"/>
                </a:solidFill>
                <a:effectLst/>
                <a:latin typeface="Times New Roman" panose="02020603050405020304" pitchFamily="18" charset="0"/>
                <a:cs typeface="Times New Roman" panose="02020603050405020304" pitchFamily="18" charset="0"/>
              </a:rPr>
              <a:t>colors</a:t>
            </a:r>
            <a:r>
              <a:rPr lang="en-IN" sz="2600" b="0" i="0" dirty="0">
                <a:solidFill>
                  <a:srgbClr val="000000"/>
                </a:solidFill>
                <a:effectLst/>
                <a:latin typeface="Times New Roman" panose="02020603050405020304" pitchFamily="18" charset="0"/>
                <a:cs typeface="Times New Roman" panose="02020603050405020304" pitchFamily="18" charset="0"/>
              </a:rPr>
              <a:t>)</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1131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C1900-82A5-149D-1AE9-68CD92E829DF}"/>
              </a:ext>
            </a:extLst>
          </p:cNvPr>
          <p:cNvSpPr>
            <a:spLocks noGrp="1"/>
          </p:cNvSpPr>
          <p:nvPr>
            <p:ph idx="1"/>
          </p:nvPr>
        </p:nvSpPr>
        <p:spPr>
          <a:xfrm>
            <a:off x="2589212" y="2133599"/>
            <a:ext cx="8915400" cy="4051443"/>
          </a:xfrm>
        </p:spPr>
        <p:txBody>
          <a:bodyPr>
            <a:normAutofit lnSpcReduction="10000"/>
          </a:bodyPr>
          <a:lstStyle/>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endParaRPr lang="en-US" sz="2400" dirty="0">
              <a:latin typeface="Times New Roman" panose="02020603050405020304" pitchFamily="18" charset="0"/>
              <a:cs typeface="Times New Roman" panose="02020603050405020304" pitchFamily="18" charset="0"/>
            </a:endParaRPr>
          </a:p>
          <a:p>
            <a:pPr>
              <a:lnSpc>
                <a:spcPct val="90000"/>
              </a:lnSpc>
            </a:pPr>
            <a:r>
              <a:rPr lang="en-US" sz="2400" dirty="0">
                <a:latin typeface="Times New Roman" panose="02020603050405020304" pitchFamily="18" charset="0"/>
                <a:cs typeface="Times New Roman" panose="02020603050405020304" pitchFamily="18" charset="0"/>
              </a:rPr>
              <a:t>The legend can be positioned as either:</a:t>
            </a:r>
          </a:p>
          <a:p>
            <a:pPr marL="0" indent="0">
              <a:lnSpc>
                <a:spcPct val="90000"/>
              </a:lnSpc>
              <a:buNone/>
            </a:pPr>
            <a:r>
              <a:rPr lang="en-US" sz="2400" dirty="0" err="1">
                <a:solidFill>
                  <a:srgbClr val="FF0000"/>
                </a:solidFill>
                <a:latin typeface="Times New Roman" panose="02020603050405020304" pitchFamily="18" charset="0"/>
                <a:cs typeface="Times New Roman" panose="02020603050405020304" pitchFamily="18" charset="0"/>
              </a:rPr>
              <a:t>bottomright</a:t>
            </a:r>
            <a:r>
              <a:rPr lang="en-US" sz="2400" dirty="0">
                <a:solidFill>
                  <a:srgbClr val="FF0000"/>
                </a:solidFill>
                <a:latin typeface="Times New Roman" panose="02020603050405020304" pitchFamily="18" charset="0"/>
                <a:cs typeface="Times New Roman" panose="02020603050405020304" pitchFamily="18" charset="0"/>
              </a:rPr>
              <a:t>, bottom, </a:t>
            </a:r>
            <a:r>
              <a:rPr lang="en-US" sz="2400" dirty="0" err="1">
                <a:solidFill>
                  <a:srgbClr val="FF0000"/>
                </a:solidFill>
                <a:latin typeface="Times New Roman" panose="02020603050405020304" pitchFamily="18" charset="0"/>
                <a:cs typeface="Times New Roman" panose="02020603050405020304" pitchFamily="18" charset="0"/>
              </a:rPr>
              <a:t>bottomleft</a:t>
            </a:r>
            <a:r>
              <a:rPr lang="en-US" sz="2400" dirty="0">
                <a:solidFill>
                  <a:srgbClr val="FF0000"/>
                </a:solidFill>
                <a:latin typeface="Times New Roman" panose="02020603050405020304" pitchFamily="18" charset="0"/>
                <a:cs typeface="Times New Roman" panose="02020603050405020304" pitchFamily="18" charset="0"/>
              </a:rPr>
              <a:t>, left, </a:t>
            </a:r>
            <a:r>
              <a:rPr lang="en-US" sz="2400" dirty="0" err="1">
                <a:solidFill>
                  <a:srgbClr val="FF0000"/>
                </a:solidFill>
                <a:latin typeface="Times New Roman" panose="02020603050405020304" pitchFamily="18" charset="0"/>
                <a:cs typeface="Times New Roman" panose="02020603050405020304" pitchFamily="18" charset="0"/>
              </a:rPr>
              <a:t>topleft</a:t>
            </a:r>
            <a:r>
              <a:rPr lang="en-US" sz="2400" dirty="0">
                <a:solidFill>
                  <a:srgbClr val="FF0000"/>
                </a:solidFill>
                <a:latin typeface="Times New Roman" panose="02020603050405020304" pitchFamily="18" charset="0"/>
                <a:cs typeface="Times New Roman" panose="02020603050405020304" pitchFamily="18" charset="0"/>
              </a:rPr>
              <a:t>, top, </a:t>
            </a:r>
            <a:r>
              <a:rPr lang="en-US" sz="2400" dirty="0" err="1">
                <a:solidFill>
                  <a:srgbClr val="FF0000"/>
                </a:solidFill>
                <a:latin typeface="Times New Roman" panose="02020603050405020304" pitchFamily="18" charset="0"/>
                <a:cs typeface="Times New Roman" panose="02020603050405020304" pitchFamily="18" charset="0"/>
              </a:rPr>
              <a:t>topright</a:t>
            </a:r>
            <a:r>
              <a:rPr lang="en-US" sz="2400" dirty="0">
                <a:solidFill>
                  <a:srgbClr val="FF0000"/>
                </a:solidFill>
                <a:latin typeface="Times New Roman" panose="02020603050405020304" pitchFamily="18" charset="0"/>
                <a:cs typeface="Times New Roman" panose="02020603050405020304" pitchFamily="18" charset="0"/>
              </a:rPr>
              <a:t>, right, center</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3179D6C6-9088-0BE6-76A3-83AC81376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993" y="107023"/>
            <a:ext cx="4869790" cy="486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1440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29B26-C0FD-7EB3-6DB3-69101B268ED9}"/>
              </a:ext>
            </a:extLst>
          </p:cNvPr>
          <p:cNvSpPr>
            <a:spLocks noGrp="1"/>
          </p:cNvSpPr>
          <p:nvPr>
            <p:ph type="title"/>
          </p:nvPr>
        </p:nvSpPr>
        <p:spPr>
          <a:xfrm>
            <a:off x="2592925" y="380144"/>
            <a:ext cx="8911687" cy="1119883"/>
          </a:xfrm>
        </p:spPr>
        <p:txBody>
          <a:bodyPr/>
          <a:lstStyle/>
          <a:p>
            <a:r>
              <a:rPr lang="en-IN" dirty="0"/>
              <a:t>R Bar Charts</a:t>
            </a:r>
          </a:p>
        </p:txBody>
      </p:sp>
      <p:sp>
        <p:nvSpPr>
          <p:cNvPr id="3" name="Content Placeholder 2">
            <a:extLst>
              <a:ext uri="{FF2B5EF4-FFF2-40B4-BE49-F238E27FC236}">
                <a16:creationId xmlns:a16="http://schemas.microsoft.com/office/drawing/2014/main" id="{9BEA0726-BC28-D7E4-D6DE-5FD4013CDF12}"/>
              </a:ext>
            </a:extLst>
          </p:cNvPr>
          <p:cNvSpPr>
            <a:spLocks noGrp="1"/>
          </p:cNvSpPr>
          <p:nvPr>
            <p:ph idx="1"/>
          </p:nvPr>
        </p:nvSpPr>
        <p:spPr>
          <a:xfrm>
            <a:off x="2589212" y="965771"/>
            <a:ext cx="8915400" cy="4945451"/>
          </a:xfrm>
        </p:spPr>
        <p:txBody>
          <a:bodyPr/>
          <a:lstStyle/>
          <a:p>
            <a:pPr>
              <a:lnSpc>
                <a:spcPct val="90000"/>
              </a:lnSpc>
            </a:pPr>
            <a:r>
              <a:rPr lang="en-US" sz="2200" dirty="0">
                <a:latin typeface="Times New Roman" panose="02020603050405020304" pitchFamily="18" charset="0"/>
                <a:cs typeface="Times New Roman" panose="02020603050405020304" pitchFamily="18" charset="0"/>
              </a:rPr>
              <a:t>A bar chart uses rectangular bars to visualize data. Bar charts can be displayed horizontally or vertically. The height or length of the bars are proportional to the values they represent.</a:t>
            </a:r>
          </a:p>
          <a:p>
            <a:pPr>
              <a:lnSpc>
                <a:spcPct val="90000"/>
              </a:lnSpc>
            </a:pPr>
            <a:r>
              <a:rPr lang="en-US" sz="2200" dirty="0">
                <a:latin typeface="Times New Roman" panose="02020603050405020304" pitchFamily="18" charset="0"/>
                <a:cs typeface="Times New Roman" panose="02020603050405020304" pitchFamily="18" charset="0"/>
              </a:rPr>
              <a:t>Use the </a:t>
            </a:r>
            <a:r>
              <a:rPr lang="en-US" sz="2200" dirty="0" err="1">
                <a:solidFill>
                  <a:srgbClr val="FF0000"/>
                </a:solidFill>
                <a:latin typeface="Times New Roman" panose="02020603050405020304" pitchFamily="18" charset="0"/>
                <a:cs typeface="Times New Roman" panose="02020603050405020304" pitchFamily="18" charset="0"/>
              </a:rPr>
              <a:t>barplot</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function to draw a vertical bar chart:</a:t>
            </a:r>
          </a:p>
          <a:p>
            <a:pPr>
              <a:lnSpc>
                <a:spcPct val="90000"/>
              </a:lnSpc>
            </a:pPr>
            <a:r>
              <a:rPr lang="es-ES" sz="2400" b="0" i="0" dirty="0">
                <a:solidFill>
                  <a:srgbClr val="708090"/>
                </a:solidFill>
                <a:effectLst/>
                <a:latin typeface="Times New Roman" panose="02020603050405020304" pitchFamily="18" charset="0"/>
                <a:cs typeface="Times New Roman" panose="02020603050405020304" pitchFamily="18" charset="0"/>
              </a:rPr>
              <a:t># x-axis </a:t>
            </a:r>
            <a:r>
              <a:rPr lang="es-ES" sz="2400" b="0" i="0" dirty="0" err="1">
                <a:solidFill>
                  <a:srgbClr val="708090"/>
                </a:solidFill>
                <a:effectLst/>
                <a:latin typeface="Times New Roman" panose="02020603050405020304" pitchFamily="18" charset="0"/>
                <a:cs typeface="Times New Roman" panose="02020603050405020304" pitchFamily="18" charset="0"/>
              </a:rPr>
              <a:t>values</a:t>
            </a:r>
            <a:br>
              <a:rPr lang="es-ES" sz="2400" b="0" i="0" dirty="0">
                <a:solidFill>
                  <a:srgbClr val="708090"/>
                </a:solidFill>
                <a:effectLst/>
                <a:latin typeface="Times New Roman" panose="02020603050405020304" pitchFamily="18" charset="0"/>
                <a:cs typeface="Times New Roman" panose="02020603050405020304" pitchFamily="18" charset="0"/>
              </a:rPr>
            </a:br>
            <a:r>
              <a:rPr lang="es-ES" sz="2400" b="0" i="0" dirty="0">
                <a:solidFill>
                  <a:srgbClr val="000000"/>
                </a:solidFill>
                <a:effectLst/>
                <a:latin typeface="Times New Roman" panose="02020603050405020304" pitchFamily="18" charset="0"/>
                <a:cs typeface="Times New Roman" panose="02020603050405020304" pitchFamily="18" charset="0"/>
              </a:rPr>
              <a:t>x &lt;- c(</a:t>
            </a:r>
            <a:r>
              <a:rPr lang="es-ES" sz="2400" b="0" i="0" dirty="0">
                <a:solidFill>
                  <a:srgbClr val="008000"/>
                </a:solidFill>
                <a:effectLst/>
                <a:latin typeface="Times New Roman" panose="02020603050405020304" pitchFamily="18" charset="0"/>
                <a:cs typeface="Times New Roman" panose="02020603050405020304" pitchFamily="18" charset="0"/>
              </a:rPr>
              <a:t>"A"</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"B"</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"C"</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"D"</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br>
              <a:rPr lang="es-ES" sz="2400" dirty="0">
                <a:latin typeface="Times New Roman" panose="02020603050405020304" pitchFamily="18" charset="0"/>
                <a:cs typeface="Times New Roman" panose="02020603050405020304" pitchFamily="18" charset="0"/>
              </a:rPr>
            </a:br>
            <a:r>
              <a:rPr lang="es-ES" sz="2400" b="0" i="0" dirty="0">
                <a:solidFill>
                  <a:srgbClr val="708090"/>
                </a:solidFill>
                <a:effectLst/>
                <a:latin typeface="Times New Roman" panose="02020603050405020304" pitchFamily="18" charset="0"/>
                <a:cs typeface="Times New Roman" panose="02020603050405020304" pitchFamily="18" charset="0"/>
              </a:rPr>
              <a:t># y-axis </a:t>
            </a:r>
            <a:r>
              <a:rPr lang="es-ES" sz="2400" b="0" i="0" dirty="0" err="1">
                <a:solidFill>
                  <a:srgbClr val="708090"/>
                </a:solidFill>
                <a:effectLst/>
                <a:latin typeface="Times New Roman" panose="02020603050405020304" pitchFamily="18" charset="0"/>
                <a:cs typeface="Times New Roman" panose="02020603050405020304" pitchFamily="18" charset="0"/>
              </a:rPr>
              <a:t>values</a:t>
            </a:r>
            <a:br>
              <a:rPr lang="es-ES" sz="2400" b="0" i="0" dirty="0">
                <a:solidFill>
                  <a:srgbClr val="708090"/>
                </a:solidFill>
                <a:effectLst/>
                <a:latin typeface="Times New Roman" panose="02020603050405020304" pitchFamily="18" charset="0"/>
                <a:cs typeface="Times New Roman" panose="02020603050405020304" pitchFamily="18" charset="0"/>
              </a:rPr>
            </a:br>
            <a:r>
              <a:rPr lang="es-ES" sz="2400" b="0" i="0" dirty="0">
                <a:solidFill>
                  <a:srgbClr val="000000"/>
                </a:solidFill>
                <a:effectLst/>
                <a:latin typeface="Times New Roman" panose="02020603050405020304" pitchFamily="18" charset="0"/>
                <a:cs typeface="Times New Roman" panose="02020603050405020304" pitchFamily="18" charset="0"/>
              </a:rPr>
              <a:t>y &lt;- c(</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6</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8</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br>
              <a:rPr lang="es-ES" sz="2400" dirty="0">
                <a:latin typeface="Times New Roman" panose="02020603050405020304" pitchFamily="18" charset="0"/>
                <a:cs typeface="Times New Roman" panose="02020603050405020304" pitchFamily="18" charset="0"/>
              </a:rPr>
            </a:br>
            <a:r>
              <a:rPr lang="es-ES" sz="2400" b="0" i="0" dirty="0" err="1">
                <a:solidFill>
                  <a:srgbClr val="000000"/>
                </a:solidFill>
                <a:effectLst/>
                <a:latin typeface="Times New Roman" panose="02020603050405020304" pitchFamily="18" charset="0"/>
                <a:cs typeface="Times New Roman" panose="02020603050405020304" pitchFamily="18" charset="0"/>
              </a:rPr>
              <a:t>barplot</a:t>
            </a:r>
            <a:r>
              <a:rPr lang="es-ES" sz="2400" b="0" i="0" dirty="0">
                <a:solidFill>
                  <a:srgbClr val="000000"/>
                </a:solidFill>
                <a:effectLst/>
                <a:latin typeface="Times New Roman" panose="02020603050405020304" pitchFamily="18" charset="0"/>
                <a:cs typeface="Times New Roman" panose="02020603050405020304" pitchFamily="18" charset="0"/>
              </a:rPr>
              <a:t>(y, </a:t>
            </a:r>
            <a:r>
              <a:rPr lang="es-ES" sz="2400" b="0" i="0" dirty="0" err="1">
                <a:solidFill>
                  <a:srgbClr val="000000"/>
                </a:solidFill>
                <a:effectLst/>
                <a:latin typeface="Times New Roman" panose="02020603050405020304" pitchFamily="18" charset="0"/>
                <a:cs typeface="Times New Roman" panose="02020603050405020304" pitchFamily="18" charset="0"/>
              </a:rPr>
              <a:t>names.arg</a:t>
            </a:r>
            <a:r>
              <a:rPr lang="es-ES" sz="2400" b="0" i="0" dirty="0">
                <a:solidFill>
                  <a:srgbClr val="000000"/>
                </a:solidFill>
                <a:effectLst/>
                <a:latin typeface="Times New Roman" panose="02020603050405020304" pitchFamily="18" charset="0"/>
                <a:cs typeface="Times New Roman" panose="02020603050405020304" pitchFamily="18" charset="0"/>
              </a:rPr>
              <a:t> = x)</a:t>
            </a:r>
            <a:endParaRPr lang="en-IN" sz="2200" dirty="0">
              <a:latin typeface="Times New Roman" panose="02020603050405020304" pitchFamily="18" charset="0"/>
              <a:cs typeface="Times New Roman" panose="02020603050405020304" pitchFamily="18" charset="0"/>
            </a:endParaRPr>
          </a:p>
        </p:txBody>
      </p:sp>
      <p:pic>
        <p:nvPicPr>
          <p:cNvPr id="11267" name="Picture 3">
            <a:extLst>
              <a:ext uri="{FF2B5EF4-FFF2-40B4-BE49-F238E27FC236}">
                <a16:creationId xmlns:a16="http://schemas.microsoft.com/office/drawing/2014/main" id="{3B0DA5DB-214E-B824-77ED-D4CDEB0A7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1641" y="2365197"/>
            <a:ext cx="4030466" cy="403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6035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2E55-3E2D-8577-C769-B1517389B3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D2F171-22FD-62C4-0970-9A5685844525}"/>
              </a:ext>
            </a:extLst>
          </p:cNvPr>
          <p:cNvSpPr>
            <a:spLocks noGrp="1"/>
          </p:cNvSpPr>
          <p:nvPr>
            <p:ph idx="1"/>
          </p:nvPr>
        </p:nvSpPr>
        <p:spPr/>
        <p:txBody>
          <a:bodyPr>
            <a:normAutofit/>
          </a:bodyPr>
          <a:lstStyle/>
          <a:p>
            <a:pPr marL="0" indent="0">
              <a:lnSpc>
                <a:spcPct val="90000"/>
              </a:lnSpc>
              <a:buNone/>
            </a:pPr>
            <a:r>
              <a:rPr lang="en-IN" sz="2400" dirty="0">
                <a:latin typeface="Times New Roman" panose="02020603050405020304" pitchFamily="18" charset="0"/>
                <a:cs typeface="Times New Roman" panose="02020603050405020304" pitchFamily="18" charset="0"/>
              </a:rPr>
              <a:t>In the above example: </a:t>
            </a:r>
          </a:p>
          <a:p>
            <a:pPr>
              <a:lnSpc>
                <a:spcPct val="90000"/>
              </a:lnSpc>
            </a:pPr>
            <a:r>
              <a:rPr lang="en-US" sz="2400" dirty="0">
                <a:latin typeface="Times New Roman" panose="02020603050405020304" pitchFamily="18" charset="0"/>
                <a:cs typeface="Times New Roman" panose="02020603050405020304" pitchFamily="18" charset="0"/>
              </a:rPr>
              <a:t>The x variable represents values in the x-axis (A,B,C,D)</a:t>
            </a:r>
          </a:p>
          <a:p>
            <a:pPr>
              <a:lnSpc>
                <a:spcPct val="90000"/>
              </a:lnSpc>
            </a:pPr>
            <a:r>
              <a:rPr lang="en-US" sz="2400" dirty="0">
                <a:latin typeface="Times New Roman" panose="02020603050405020304" pitchFamily="18" charset="0"/>
                <a:cs typeface="Times New Roman" panose="02020603050405020304" pitchFamily="18" charset="0"/>
              </a:rPr>
              <a:t>The y variable represents values in the y-axis (2,4,6,8)</a:t>
            </a:r>
          </a:p>
          <a:p>
            <a:pPr>
              <a:lnSpc>
                <a:spcPct val="90000"/>
              </a:lnSpc>
            </a:pPr>
            <a:r>
              <a:rPr lang="en-US" sz="2400" dirty="0">
                <a:latin typeface="Times New Roman" panose="02020603050405020304" pitchFamily="18" charset="0"/>
                <a:cs typeface="Times New Roman" panose="02020603050405020304" pitchFamily="18" charset="0"/>
              </a:rPr>
              <a:t>Then we use the </a:t>
            </a:r>
            <a:r>
              <a:rPr lang="en-US" sz="2400" dirty="0" err="1">
                <a:latin typeface="Times New Roman" panose="02020603050405020304" pitchFamily="18" charset="0"/>
                <a:cs typeface="Times New Roman" panose="02020603050405020304" pitchFamily="18" charset="0"/>
              </a:rPr>
              <a:t>barplot</a:t>
            </a:r>
            <a:r>
              <a:rPr lang="en-US" sz="2400" dirty="0">
                <a:latin typeface="Times New Roman" panose="02020603050405020304" pitchFamily="18" charset="0"/>
                <a:cs typeface="Times New Roman" panose="02020603050405020304" pitchFamily="18" charset="0"/>
              </a:rPr>
              <a:t>() function to create a bar chart of the values</a:t>
            </a:r>
          </a:p>
          <a:p>
            <a:pPr>
              <a:lnSpc>
                <a:spcPct val="90000"/>
              </a:lnSpc>
            </a:pPr>
            <a:r>
              <a:rPr lang="en-US" sz="2400" dirty="0" err="1">
                <a:latin typeface="Times New Roman" panose="02020603050405020304" pitchFamily="18" charset="0"/>
                <a:cs typeface="Times New Roman" panose="02020603050405020304" pitchFamily="18" charset="0"/>
              </a:rPr>
              <a:t>names.arg</a:t>
            </a:r>
            <a:r>
              <a:rPr lang="en-US" sz="2400" dirty="0">
                <a:latin typeface="Times New Roman" panose="02020603050405020304" pitchFamily="18" charset="0"/>
                <a:cs typeface="Times New Roman" panose="02020603050405020304" pitchFamily="18" charset="0"/>
              </a:rPr>
              <a:t> defines the names of each observation in the x-axis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96391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7812-25AC-E1BD-B62A-6F849A6B4150}"/>
              </a:ext>
            </a:extLst>
          </p:cNvPr>
          <p:cNvSpPr>
            <a:spLocks noGrp="1"/>
          </p:cNvSpPr>
          <p:nvPr>
            <p:ph type="title"/>
          </p:nvPr>
        </p:nvSpPr>
        <p:spPr/>
        <p:txBody>
          <a:bodyPr/>
          <a:lstStyle/>
          <a:p>
            <a:r>
              <a:rPr lang="en-IN" dirty="0"/>
              <a:t>Bar Color</a:t>
            </a:r>
          </a:p>
        </p:txBody>
      </p:sp>
      <p:sp>
        <p:nvSpPr>
          <p:cNvPr id="3" name="Content Placeholder 2">
            <a:extLst>
              <a:ext uri="{FF2B5EF4-FFF2-40B4-BE49-F238E27FC236}">
                <a16:creationId xmlns:a16="http://schemas.microsoft.com/office/drawing/2014/main" id="{6301F735-F73D-64E1-E89A-689F4E58104F}"/>
              </a:ext>
            </a:extLst>
          </p:cNvPr>
          <p:cNvSpPr>
            <a:spLocks noGrp="1"/>
          </p:cNvSpPr>
          <p:nvPr>
            <p:ph idx="1"/>
          </p:nvPr>
        </p:nvSpPr>
        <p:spPr>
          <a:xfrm>
            <a:off x="2589212" y="1212351"/>
            <a:ext cx="8915400" cy="4698871"/>
          </a:xfrm>
        </p:spPr>
        <p:txBody>
          <a:bodyPr/>
          <a:lstStyle/>
          <a:p>
            <a:pPr>
              <a:lnSpc>
                <a:spcPct val="90000"/>
              </a:lnSpc>
            </a:pPr>
            <a:r>
              <a:rPr lang="en-US" sz="2200" dirty="0">
                <a:latin typeface="Times New Roman" panose="02020603050405020304" pitchFamily="18" charset="0"/>
                <a:cs typeface="Times New Roman" panose="02020603050405020304" pitchFamily="18" charset="0"/>
              </a:rPr>
              <a:t>Use the col parameter to change the color of the bars:</a:t>
            </a:r>
          </a:p>
          <a:p>
            <a:pPr marL="0" algn="l">
              <a:lnSpc>
                <a:spcPct val="150000"/>
              </a:lnSpc>
              <a:spcBef>
                <a:spcPts val="0"/>
              </a:spcBef>
              <a:buNone/>
            </a:pPr>
            <a:r>
              <a:rPr lang="es-ES" sz="2400" b="0" i="0" dirty="0">
                <a:solidFill>
                  <a:srgbClr val="000000"/>
                </a:solidFill>
                <a:effectLst/>
                <a:latin typeface="Times New Roman" panose="02020603050405020304" pitchFamily="18" charset="0"/>
                <a:cs typeface="Times New Roman" panose="02020603050405020304" pitchFamily="18" charset="0"/>
              </a:rPr>
              <a:t>x &lt;- c(</a:t>
            </a:r>
            <a:r>
              <a:rPr lang="es-ES" sz="2400" b="0" i="0" dirty="0">
                <a:solidFill>
                  <a:srgbClr val="008000"/>
                </a:solidFill>
                <a:effectLst/>
                <a:latin typeface="Times New Roman" panose="02020603050405020304" pitchFamily="18" charset="0"/>
                <a:cs typeface="Times New Roman" panose="02020603050405020304" pitchFamily="18" charset="0"/>
              </a:rPr>
              <a:t>"A"</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"B"</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"C"</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"D"</a:t>
            </a:r>
            <a:r>
              <a:rPr lang="es-ES" sz="2400" b="0" i="0" dirty="0">
                <a:solidFill>
                  <a:srgbClr val="000000"/>
                </a:solidFill>
                <a:effectLst/>
                <a:latin typeface="Times New Roman" panose="02020603050405020304" pitchFamily="18" charset="0"/>
                <a:cs typeface="Times New Roman" panose="02020603050405020304" pitchFamily="18" charset="0"/>
              </a:rPr>
              <a:t>)</a:t>
            </a:r>
          </a:p>
          <a:p>
            <a:pPr marL="0" algn="l">
              <a:lnSpc>
                <a:spcPct val="150000"/>
              </a:lnSpc>
              <a:spcBef>
                <a:spcPts val="0"/>
              </a:spcBef>
              <a:buNone/>
            </a:pPr>
            <a:r>
              <a:rPr lang="es-ES" sz="2400" b="0" i="0" dirty="0">
                <a:solidFill>
                  <a:srgbClr val="000000"/>
                </a:solidFill>
                <a:effectLst/>
                <a:latin typeface="Times New Roman" panose="02020603050405020304" pitchFamily="18" charset="0"/>
                <a:cs typeface="Times New Roman" panose="02020603050405020304" pitchFamily="18" charset="0"/>
              </a:rPr>
              <a:t>y &lt;- c(</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6</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8</a:t>
            </a:r>
            <a:r>
              <a:rPr lang="es-ES" sz="2400" b="0" i="0" dirty="0">
                <a:solidFill>
                  <a:srgbClr val="000000"/>
                </a:solidFill>
                <a:effectLst/>
                <a:latin typeface="Times New Roman" panose="02020603050405020304" pitchFamily="18" charset="0"/>
                <a:cs typeface="Times New Roman" panose="02020603050405020304" pitchFamily="18" charset="0"/>
              </a:rPr>
              <a:t>)</a:t>
            </a:r>
            <a:endParaRPr lang="es-ES" sz="2400" dirty="0">
              <a:solidFill>
                <a:srgbClr val="000000"/>
              </a:solidFill>
              <a:latin typeface="Times New Roman" panose="02020603050405020304" pitchFamily="18" charset="0"/>
              <a:cs typeface="Times New Roman" panose="02020603050405020304" pitchFamily="18" charset="0"/>
            </a:endParaRPr>
          </a:p>
          <a:p>
            <a:pPr marL="0" algn="l">
              <a:lnSpc>
                <a:spcPct val="150000"/>
              </a:lnSpc>
              <a:spcBef>
                <a:spcPts val="0"/>
              </a:spcBef>
              <a:buNone/>
            </a:pPr>
            <a:r>
              <a:rPr lang="es-ES" sz="2400" b="0" i="0" dirty="0" err="1">
                <a:solidFill>
                  <a:srgbClr val="000000"/>
                </a:solidFill>
                <a:effectLst/>
                <a:latin typeface="Times New Roman" panose="02020603050405020304" pitchFamily="18" charset="0"/>
                <a:cs typeface="Times New Roman" panose="02020603050405020304" pitchFamily="18" charset="0"/>
              </a:rPr>
              <a:t>barplot</a:t>
            </a:r>
            <a:r>
              <a:rPr lang="es-ES" sz="2400" b="0" i="0" dirty="0">
                <a:solidFill>
                  <a:srgbClr val="000000"/>
                </a:solidFill>
                <a:effectLst/>
                <a:latin typeface="Times New Roman" panose="02020603050405020304" pitchFamily="18" charset="0"/>
                <a:cs typeface="Times New Roman" panose="02020603050405020304" pitchFamily="18" charset="0"/>
              </a:rPr>
              <a:t>(y, </a:t>
            </a:r>
            <a:r>
              <a:rPr lang="es-ES" sz="2400" b="0" i="0" dirty="0" err="1">
                <a:solidFill>
                  <a:srgbClr val="000000"/>
                </a:solidFill>
                <a:effectLst/>
                <a:latin typeface="Times New Roman" panose="02020603050405020304" pitchFamily="18" charset="0"/>
                <a:cs typeface="Times New Roman" panose="02020603050405020304" pitchFamily="18" charset="0"/>
              </a:rPr>
              <a:t>names.arg</a:t>
            </a:r>
            <a:r>
              <a:rPr lang="es-ES" sz="2400" b="0" i="0" dirty="0">
                <a:solidFill>
                  <a:srgbClr val="000000"/>
                </a:solidFill>
                <a:effectLst/>
                <a:latin typeface="Times New Roman" panose="02020603050405020304" pitchFamily="18" charset="0"/>
                <a:cs typeface="Times New Roman" panose="02020603050405020304" pitchFamily="18" charset="0"/>
              </a:rPr>
              <a:t> = x, col = </a:t>
            </a:r>
            <a:r>
              <a:rPr lang="es-ES" sz="2400" b="0" i="0" dirty="0">
                <a:solidFill>
                  <a:srgbClr val="008000"/>
                </a:solidFill>
                <a:effectLst/>
                <a:latin typeface="Times New Roman" panose="02020603050405020304" pitchFamily="18" charset="0"/>
                <a:cs typeface="Times New Roman" panose="02020603050405020304" pitchFamily="18" charset="0"/>
              </a:rPr>
              <a:t>"red"</a:t>
            </a:r>
            <a:r>
              <a:rPr lang="es-ES" sz="2400" b="0" i="0" dirty="0">
                <a:solidFill>
                  <a:srgbClr val="000000"/>
                </a:solidFill>
                <a:effectLst/>
                <a:latin typeface="Times New Roman" panose="02020603050405020304" pitchFamily="18" charset="0"/>
                <a:cs typeface="Times New Roman" panose="02020603050405020304" pitchFamily="18" charset="0"/>
              </a:rPr>
              <a:t>)</a:t>
            </a:r>
          </a:p>
          <a:p>
            <a:pPr marL="0" algn="l">
              <a:lnSpc>
                <a:spcPct val="150000"/>
              </a:lnSpc>
              <a:spcBef>
                <a:spcPts val="0"/>
              </a:spcBef>
              <a:buNone/>
            </a:pPr>
            <a:endParaRPr lang="es-ES" sz="2400" b="0" i="0" dirty="0">
              <a:solidFill>
                <a:srgbClr val="000000"/>
              </a:solidFill>
              <a:effectLst/>
              <a:latin typeface="Times New Roman" panose="02020603050405020304" pitchFamily="18" charset="0"/>
              <a:cs typeface="Times New Roman" panose="02020603050405020304" pitchFamily="18" charset="0"/>
            </a:endParaRPr>
          </a:p>
          <a:p>
            <a:pPr algn="l">
              <a:spcBef>
                <a:spcPts val="1200"/>
              </a:spcBef>
              <a:spcAft>
                <a:spcPts val="1200"/>
              </a:spcAft>
              <a:buNone/>
            </a:pPr>
            <a:endParaRPr lang="es-E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3317" name="Picture 5">
            <a:extLst>
              <a:ext uri="{FF2B5EF4-FFF2-40B4-BE49-F238E27FC236}">
                <a16:creationId xmlns:a16="http://schemas.microsoft.com/office/drawing/2014/main" id="{CA11A76F-37E4-B870-9606-C3C126F2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419" y="1822029"/>
            <a:ext cx="4089193" cy="408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929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7F11-3BAB-7644-383C-9543673122D9}"/>
              </a:ext>
            </a:extLst>
          </p:cNvPr>
          <p:cNvSpPr>
            <a:spLocks noGrp="1"/>
          </p:cNvSpPr>
          <p:nvPr>
            <p:ph type="title"/>
          </p:nvPr>
        </p:nvSpPr>
        <p:spPr>
          <a:xfrm>
            <a:off x="2592925" y="624110"/>
            <a:ext cx="8911687" cy="690982"/>
          </a:xfrm>
        </p:spPr>
        <p:txBody>
          <a:bodyPr/>
          <a:lstStyle/>
          <a:p>
            <a:r>
              <a:rPr lang="en-IN" dirty="0"/>
              <a:t>Density / Bar Texture</a:t>
            </a:r>
          </a:p>
        </p:txBody>
      </p:sp>
      <p:sp>
        <p:nvSpPr>
          <p:cNvPr id="3" name="Content Placeholder 2">
            <a:extLst>
              <a:ext uri="{FF2B5EF4-FFF2-40B4-BE49-F238E27FC236}">
                <a16:creationId xmlns:a16="http://schemas.microsoft.com/office/drawing/2014/main" id="{AF27D1B9-5706-5F46-EC90-F6D321E8C739}"/>
              </a:ext>
            </a:extLst>
          </p:cNvPr>
          <p:cNvSpPr>
            <a:spLocks noGrp="1"/>
          </p:cNvSpPr>
          <p:nvPr>
            <p:ph idx="1"/>
          </p:nvPr>
        </p:nvSpPr>
        <p:spPr>
          <a:xfrm>
            <a:off x="2589212" y="1428107"/>
            <a:ext cx="8915400" cy="5013789"/>
          </a:xfrm>
        </p:spPr>
        <p:txBody>
          <a:bodyPr>
            <a:normAutofit/>
          </a:bodyPr>
          <a:lstStyle/>
          <a:p>
            <a:r>
              <a:rPr lang="en-US" sz="2400" dirty="0">
                <a:latin typeface="Times New Roman" panose="02020603050405020304" pitchFamily="18" charset="0"/>
                <a:cs typeface="Times New Roman" panose="02020603050405020304" pitchFamily="18" charset="0"/>
              </a:rPr>
              <a:t>To change the bar texture, use the </a:t>
            </a:r>
            <a:r>
              <a:rPr lang="en-US" sz="2400" dirty="0">
                <a:solidFill>
                  <a:srgbClr val="FF0000"/>
                </a:solidFill>
                <a:latin typeface="Times New Roman" panose="02020603050405020304" pitchFamily="18" charset="0"/>
                <a:cs typeface="Times New Roman" panose="02020603050405020304" pitchFamily="18" charset="0"/>
              </a:rPr>
              <a:t>density</a:t>
            </a:r>
            <a:r>
              <a:rPr lang="en-US" sz="2400" dirty="0">
                <a:latin typeface="Times New Roman" panose="02020603050405020304" pitchFamily="18" charset="0"/>
                <a:cs typeface="Times New Roman" panose="02020603050405020304" pitchFamily="18" charset="0"/>
              </a:rPr>
              <a:t> parameter:</a:t>
            </a:r>
          </a:p>
          <a:p>
            <a:pPr marL="0" indent="0">
              <a:buNone/>
            </a:pPr>
            <a:r>
              <a:rPr lang="es-ES" sz="2400" b="0" i="0" dirty="0">
                <a:solidFill>
                  <a:srgbClr val="000000"/>
                </a:solidFill>
                <a:effectLst/>
                <a:latin typeface="Times New Roman" panose="02020603050405020304" pitchFamily="18" charset="0"/>
                <a:cs typeface="Times New Roman" panose="02020603050405020304" pitchFamily="18" charset="0"/>
              </a:rPr>
              <a:t>x &lt;- c(</a:t>
            </a:r>
            <a:r>
              <a:rPr lang="es-ES" sz="2400" b="0" i="0" dirty="0">
                <a:solidFill>
                  <a:srgbClr val="008000"/>
                </a:solidFill>
                <a:effectLst/>
                <a:latin typeface="Times New Roman" panose="02020603050405020304" pitchFamily="18" charset="0"/>
                <a:cs typeface="Times New Roman" panose="02020603050405020304" pitchFamily="18" charset="0"/>
              </a:rPr>
              <a:t>"A"</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"B"</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"C"</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"D"</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a:solidFill>
                  <a:srgbClr val="000000"/>
                </a:solidFill>
                <a:effectLst/>
                <a:latin typeface="Times New Roman" panose="02020603050405020304" pitchFamily="18" charset="0"/>
                <a:cs typeface="Times New Roman" panose="02020603050405020304" pitchFamily="18" charset="0"/>
              </a:rPr>
              <a:t>y &lt;- c(</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6</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8</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err="1">
                <a:solidFill>
                  <a:srgbClr val="000000"/>
                </a:solidFill>
                <a:effectLst/>
                <a:latin typeface="Times New Roman" panose="02020603050405020304" pitchFamily="18" charset="0"/>
                <a:cs typeface="Times New Roman" panose="02020603050405020304" pitchFamily="18" charset="0"/>
              </a:rPr>
              <a:t>barplot</a:t>
            </a:r>
            <a:r>
              <a:rPr lang="es-ES" sz="2400" b="0" i="0" dirty="0">
                <a:solidFill>
                  <a:srgbClr val="000000"/>
                </a:solidFill>
                <a:effectLst/>
                <a:latin typeface="Times New Roman" panose="02020603050405020304" pitchFamily="18" charset="0"/>
                <a:cs typeface="Times New Roman" panose="02020603050405020304" pitchFamily="18" charset="0"/>
              </a:rPr>
              <a:t>(y, </a:t>
            </a:r>
            <a:r>
              <a:rPr lang="es-ES" sz="2400" b="0" i="0" dirty="0" err="1">
                <a:solidFill>
                  <a:srgbClr val="000000"/>
                </a:solidFill>
                <a:effectLst/>
                <a:latin typeface="Times New Roman" panose="02020603050405020304" pitchFamily="18" charset="0"/>
                <a:cs typeface="Times New Roman" panose="02020603050405020304" pitchFamily="18" charset="0"/>
              </a:rPr>
              <a:t>names.arg</a:t>
            </a:r>
            <a:r>
              <a:rPr lang="es-ES" sz="2400" b="0" i="0" dirty="0">
                <a:solidFill>
                  <a:srgbClr val="000000"/>
                </a:solidFill>
                <a:effectLst/>
                <a:latin typeface="Times New Roman" panose="02020603050405020304" pitchFamily="18" charset="0"/>
                <a:cs typeface="Times New Roman" panose="02020603050405020304" pitchFamily="18" charset="0"/>
              </a:rPr>
              <a:t> = x, </a:t>
            </a:r>
            <a:r>
              <a:rPr lang="es-ES" sz="2400" b="0" i="0" dirty="0" err="1">
                <a:solidFill>
                  <a:srgbClr val="000000"/>
                </a:solidFill>
                <a:effectLst/>
                <a:latin typeface="Times New Roman" panose="02020603050405020304" pitchFamily="18" charset="0"/>
                <a:cs typeface="Times New Roman" panose="02020603050405020304" pitchFamily="18" charset="0"/>
              </a:rPr>
              <a:t>density</a:t>
            </a:r>
            <a:r>
              <a:rPr lang="es-ES" sz="2400" b="0" i="0" dirty="0">
                <a:solidFill>
                  <a:srgbClr val="000000"/>
                </a:solidFill>
                <a:effectLst/>
                <a:latin typeface="Times New Roman" panose="02020603050405020304" pitchFamily="18" charset="0"/>
                <a:cs typeface="Times New Roman" panose="02020603050405020304" pitchFamily="18" charset="0"/>
              </a:rPr>
              <a:t> = </a:t>
            </a:r>
            <a:r>
              <a:rPr lang="es-ES" sz="2400" b="0" i="0" dirty="0">
                <a:solidFill>
                  <a:srgbClr val="990055"/>
                </a:solidFill>
                <a:effectLst/>
                <a:latin typeface="Times New Roman" panose="02020603050405020304" pitchFamily="18" charset="0"/>
                <a:cs typeface="Times New Roman" panose="02020603050405020304" pitchFamily="18" charset="0"/>
              </a:rPr>
              <a:t>10</a:t>
            </a:r>
            <a:r>
              <a:rPr lang="es-ES" sz="2400" b="0" i="0" dirty="0">
                <a:solidFill>
                  <a:srgbClr val="000000"/>
                </a:solidFill>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14339" name="Picture 3">
            <a:extLst>
              <a:ext uri="{FF2B5EF4-FFF2-40B4-BE49-F238E27FC236}">
                <a16:creationId xmlns:a16="http://schemas.microsoft.com/office/drawing/2014/main" id="{46DF6463-0E35-653A-6EA8-11284945D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790" y="1774003"/>
            <a:ext cx="4321996" cy="432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8104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78E7-282C-BA80-CE3A-3034F5802B8F}"/>
              </a:ext>
            </a:extLst>
          </p:cNvPr>
          <p:cNvSpPr>
            <a:spLocks noGrp="1"/>
          </p:cNvSpPr>
          <p:nvPr>
            <p:ph type="title"/>
          </p:nvPr>
        </p:nvSpPr>
        <p:spPr>
          <a:xfrm>
            <a:off x="2592925" y="624110"/>
            <a:ext cx="8911687" cy="834820"/>
          </a:xfrm>
        </p:spPr>
        <p:txBody>
          <a:bodyPr/>
          <a:lstStyle/>
          <a:p>
            <a:r>
              <a:rPr lang="en-IN" dirty="0"/>
              <a:t>Bar Width</a:t>
            </a:r>
          </a:p>
        </p:txBody>
      </p:sp>
      <p:sp>
        <p:nvSpPr>
          <p:cNvPr id="3" name="Content Placeholder 2">
            <a:extLst>
              <a:ext uri="{FF2B5EF4-FFF2-40B4-BE49-F238E27FC236}">
                <a16:creationId xmlns:a16="http://schemas.microsoft.com/office/drawing/2014/main" id="{237F35A7-F619-2402-B17E-F5F9225AF96A}"/>
              </a:ext>
            </a:extLst>
          </p:cNvPr>
          <p:cNvSpPr>
            <a:spLocks noGrp="1"/>
          </p:cNvSpPr>
          <p:nvPr>
            <p:ph idx="1"/>
          </p:nvPr>
        </p:nvSpPr>
        <p:spPr>
          <a:xfrm>
            <a:off x="1952090" y="1345915"/>
            <a:ext cx="9552522" cy="4565307"/>
          </a:xfrm>
        </p:spPr>
        <p:txBody>
          <a:bodyPr>
            <a:normAutofit/>
          </a:bodyPr>
          <a:lstStyle/>
          <a:p>
            <a:r>
              <a:rPr lang="en-US" sz="2400" dirty="0">
                <a:latin typeface="Times New Roman" panose="02020603050405020304" pitchFamily="18" charset="0"/>
                <a:cs typeface="Times New Roman" panose="02020603050405020304" pitchFamily="18" charset="0"/>
              </a:rPr>
              <a:t>Use the width parameter to change the </a:t>
            </a:r>
            <a:r>
              <a:rPr lang="en-US" sz="2400" dirty="0">
                <a:solidFill>
                  <a:srgbClr val="FF0000"/>
                </a:solidFill>
                <a:latin typeface="Times New Roman" panose="02020603050405020304" pitchFamily="18" charset="0"/>
                <a:cs typeface="Times New Roman" panose="02020603050405020304" pitchFamily="18" charset="0"/>
              </a:rPr>
              <a:t>width</a:t>
            </a:r>
            <a:r>
              <a:rPr lang="en-US" sz="2400" dirty="0">
                <a:latin typeface="Times New Roman" panose="02020603050405020304" pitchFamily="18" charset="0"/>
                <a:cs typeface="Times New Roman" panose="02020603050405020304" pitchFamily="18" charset="0"/>
              </a:rPr>
              <a:t> of the bars:</a:t>
            </a:r>
          </a:p>
          <a:p>
            <a:pPr marL="0" indent="0">
              <a:buNone/>
            </a:pPr>
            <a:r>
              <a:rPr lang="en-IN" sz="2400" dirty="0">
                <a:latin typeface="Times New Roman" panose="02020603050405020304" pitchFamily="18" charset="0"/>
                <a:cs typeface="Times New Roman" panose="02020603050405020304" pitchFamily="18" charset="0"/>
              </a:rPr>
              <a:t>Example:</a:t>
            </a:r>
          </a:p>
          <a:p>
            <a:pPr marL="0" indent="0">
              <a:buNone/>
            </a:pPr>
            <a:r>
              <a:rPr lang="es-ES" sz="2400" b="0" i="0" dirty="0">
                <a:solidFill>
                  <a:srgbClr val="000000"/>
                </a:solidFill>
                <a:effectLst/>
                <a:latin typeface="Times New Roman" panose="02020603050405020304" pitchFamily="18" charset="0"/>
                <a:cs typeface="Times New Roman" panose="02020603050405020304" pitchFamily="18" charset="0"/>
              </a:rPr>
              <a:t>x &lt;- c(</a:t>
            </a:r>
            <a:r>
              <a:rPr lang="es-ES" sz="2400" b="0" i="0" dirty="0">
                <a:solidFill>
                  <a:srgbClr val="008000"/>
                </a:solidFill>
                <a:effectLst/>
                <a:latin typeface="Times New Roman" panose="02020603050405020304" pitchFamily="18" charset="0"/>
                <a:cs typeface="Times New Roman" panose="02020603050405020304" pitchFamily="18" charset="0"/>
              </a:rPr>
              <a:t>"A"</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"B"</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"C"</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"D"</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a:solidFill>
                  <a:srgbClr val="000000"/>
                </a:solidFill>
                <a:effectLst/>
                <a:latin typeface="Times New Roman" panose="02020603050405020304" pitchFamily="18" charset="0"/>
                <a:cs typeface="Times New Roman" panose="02020603050405020304" pitchFamily="18" charset="0"/>
              </a:rPr>
              <a:t>y &lt;- c(</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6</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8</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err="1">
                <a:solidFill>
                  <a:srgbClr val="000000"/>
                </a:solidFill>
                <a:effectLst/>
                <a:latin typeface="Times New Roman" panose="02020603050405020304" pitchFamily="18" charset="0"/>
                <a:cs typeface="Times New Roman" panose="02020603050405020304" pitchFamily="18" charset="0"/>
              </a:rPr>
              <a:t>barplot</a:t>
            </a:r>
            <a:r>
              <a:rPr lang="es-ES" sz="2400" b="0" i="0" dirty="0">
                <a:solidFill>
                  <a:srgbClr val="000000"/>
                </a:solidFill>
                <a:effectLst/>
                <a:latin typeface="Times New Roman" panose="02020603050405020304" pitchFamily="18" charset="0"/>
                <a:cs typeface="Times New Roman" panose="02020603050405020304" pitchFamily="18" charset="0"/>
              </a:rPr>
              <a:t>(y, </a:t>
            </a:r>
            <a:r>
              <a:rPr lang="es-ES" sz="2400" b="0" i="0" dirty="0" err="1">
                <a:solidFill>
                  <a:srgbClr val="000000"/>
                </a:solidFill>
                <a:effectLst/>
                <a:latin typeface="Times New Roman" panose="02020603050405020304" pitchFamily="18" charset="0"/>
                <a:cs typeface="Times New Roman" panose="02020603050405020304" pitchFamily="18" charset="0"/>
              </a:rPr>
              <a:t>names.arg</a:t>
            </a:r>
            <a:r>
              <a:rPr lang="es-ES" sz="2400" b="0" i="0" dirty="0">
                <a:solidFill>
                  <a:srgbClr val="000000"/>
                </a:solidFill>
                <a:effectLst/>
                <a:latin typeface="Times New Roman" panose="02020603050405020304" pitchFamily="18" charset="0"/>
                <a:cs typeface="Times New Roman" panose="02020603050405020304" pitchFamily="18" charset="0"/>
              </a:rPr>
              <a:t> = x, </a:t>
            </a:r>
            <a:r>
              <a:rPr lang="es-ES" sz="2400" b="0" i="0" dirty="0" err="1">
                <a:solidFill>
                  <a:srgbClr val="000000"/>
                </a:solidFill>
                <a:effectLst/>
                <a:latin typeface="Times New Roman" panose="02020603050405020304" pitchFamily="18" charset="0"/>
                <a:cs typeface="Times New Roman" panose="02020603050405020304" pitchFamily="18" charset="0"/>
              </a:rPr>
              <a:t>width</a:t>
            </a:r>
            <a:r>
              <a:rPr lang="es-ES" sz="2400" b="0" i="0" dirty="0">
                <a:solidFill>
                  <a:srgbClr val="000000"/>
                </a:solidFill>
                <a:effectLst/>
                <a:latin typeface="Times New Roman" panose="02020603050405020304" pitchFamily="18" charset="0"/>
                <a:cs typeface="Times New Roman" panose="02020603050405020304" pitchFamily="18" charset="0"/>
              </a:rPr>
              <a:t> = c(</a:t>
            </a:r>
            <a:r>
              <a:rPr lang="es-ES" sz="2400" b="0" i="0" dirty="0">
                <a:solidFill>
                  <a:srgbClr val="990055"/>
                </a:solidFill>
                <a:effectLst/>
                <a:latin typeface="Times New Roman" panose="02020603050405020304" pitchFamily="18" charset="0"/>
                <a:cs typeface="Times New Roman" panose="02020603050405020304" pitchFamily="18" charset="0"/>
              </a:rPr>
              <a:t>1</a:t>
            </a:r>
            <a:r>
              <a:rPr lang="es-ES" sz="2400" b="0" i="0" dirty="0">
                <a:solidFill>
                  <a:srgbClr val="000000"/>
                </a:solidFill>
                <a:effectLst/>
                <a:latin typeface="Times New Roman" panose="02020603050405020304" pitchFamily="18" charset="0"/>
                <a:cs typeface="Times New Roman" panose="02020603050405020304" pitchFamily="18" charset="0"/>
              </a:rPr>
              <a:t>,</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a:t>
            </a:r>
            <a:r>
              <a:rPr lang="es-ES" sz="2400" b="0" i="0" dirty="0">
                <a:solidFill>
                  <a:srgbClr val="990055"/>
                </a:solidFill>
                <a:effectLst/>
                <a:latin typeface="Times New Roman" panose="02020603050405020304" pitchFamily="18" charset="0"/>
                <a:cs typeface="Times New Roman" panose="02020603050405020304" pitchFamily="18" charset="0"/>
              </a:rPr>
              <a:t>3</a:t>
            </a:r>
            <a:r>
              <a:rPr lang="es-ES" sz="2400" b="0" i="0" dirty="0">
                <a:solidFill>
                  <a:srgbClr val="000000"/>
                </a:solidFill>
                <a:effectLst/>
                <a:latin typeface="Times New Roman" panose="02020603050405020304" pitchFamily="18" charset="0"/>
                <a:cs typeface="Times New Roman" panose="02020603050405020304" pitchFamily="18" charset="0"/>
              </a:rPr>
              <a:t>,</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5363" name="Picture 3">
            <a:extLst>
              <a:ext uri="{FF2B5EF4-FFF2-40B4-BE49-F238E27FC236}">
                <a16:creationId xmlns:a16="http://schemas.microsoft.com/office/drawing/2014/main" id="{6926FBE2-DD50-1255-3C34-811D1572A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154" y="1928928"/>
            <a:ext cx="3982294" cy="398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2838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3724-B435-8BE0-B74B-FAD37C54ED6B}"/>
              </a:ext>
            </a:extLst>
          </p:cNvPr>
          <p:cNvSpPr>
            <a:spLocks noGrp="1"/>
          </p:cNvSpPr>
          <p:nvPr>
            <p:ph type="title"/>
          </p:nvPr>
        </p:nvSpPr>
        <p:spPr>
          <a:xfrm>
            <a:off x="2592925" y="624110"/>
            <a:ext cx="8911687" cy="1019755"/>
          </a:xfrm>
        </p:spPr>
        <p:txBody>
          <a:bodyPr/>
          <a:lstStyle/>
          <a:p>
            <a:r>
              <a:rPr lang="en-IN" dirty="0"/>
              <a:t>Horizontal Bars</a:t>
            </a:r>
          </a:p>
        </p:txBody>
      </p:sp>
      <p:sp>
        <p:nvSpPr>
          <p:cNvPr id="3" name="Content Placeholder 2">
            <a:extLst>
              <a:ext uri="{FF2B5EF4-FFF2-40B4-BE49-F238E27FC236}">
                <a16:creationId xmlns:a16="http://schemas.microsoft.com/office/drawing/2014/main" id="{427447DD-78EA-E55B-9746-F79F9063243E}"/>
              </a:ext>
            </a:extLst>
          </p:cNvPr>
          <p:cNvSpPr>
            <a:spLocks noGrp="1"/>
          </p:cNvSpPr>
          <p:nvPr>
            <p:ph idx="1"/>
          </p:nvPr>
        </p:nvSpPr>
        <p:spPr>
          <a:xfrm>
            <a:off x="2589212" y="1469204"/>
            <a:ext cx="8915400" cy="4442018"/>
          </a:xfrm>
        </p:spPr>
        <p:txBody>
          <a:bodyPr/>
          <a:lstStyle/>
          <a:p>
            <a:r>
              <a:rPr lang="en-US" dirty="0"/>
              <a:t>If you want the bars to be displayed horizontally instead of vertically, use </a:t>
            </a:r>
            <a:r>
              <a:rPr lang="en-US" dirty="0" err="1">
                <a:solidFill>
                  <a:srgbClr val="FF0000"/>
                </a:solidFill>
              </a:rPr>
              <a:t>horiz</a:t>
            </a:r>
            <a:r>
              <a:rPr lang="en-US" dirty="0">
                <a:solidFill>
                  <a:srgbClr val="FF0000"/>
                </a:solidFill>
              </a:rPr>
              <a:t>=TRUE:</a:t>
            </a:r>
          </a:p>
          <a:p>
            <a:pPr marL="0" indent="0">
              <a:buNone/>
            </a:pPr>
            <a:r>
              <a:rPr lang="es-ES" sz="2400" b="0" i="0" dirty="0">
                <a:solidFill>
                  <a:srgbClr val="000000"/>
                </a:solidFill>
                <a:effectLst/>
                <a:latin typeface="Times New Roman" panose="02020603050405020304" pitchFamily="18" charset="0"/>
                <a:cs typeface="Times New Roman" panose="02020603050405020304" pitchFamily="18" charset="0"/>
              </a:rPr>
              <a:t>x &lt;- c(</a:t>
            </a:r>
            <a:r>
              <a:rPr lang="es-ES" sz="2400" b="0" i="0" dirty="0">
                <a:solidFill>
                  <a:srgbClr val="008000"/>
                </a:solidFill>
                <a:effectLst/>
                <a:latin typeface="Times New Roman" panose="02020603050405020304" pitchFamily="18" charset="0"/>
                <a:cs typeface="Times New Roman" panose="02020603050405020304" pitchFamily="18" charset="0"/>
              </a:rPr>
              <a:t>"A"</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"B"</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"C"</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008000"/>
                </a:solidFill>
                <a:effectLst/>
                <a:latin typeface="Times New Roman" panose="02020603050405020304" pitchFamily="18" charset="0"/>
                <a:cs typeface="Times New Roman" panose="02020603050405020304" pitchFamily="18" charset="0"/>
              </a:rPr>
              <a:t>"D"</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a:solidFill>
                  <a:srgbClr val="000000"/>
                </a:solidFill>
                <a:effectLst/>
                <a:latin typeface="Times New Roman" panose="02020603050405020304" pitchFamily="18" charset="0"/>
                <a:cs typeface="Times New Roman" panose="02020603050405020304" pitchFamily="18" charset="0"/>
              </a:rPr>
              <a:t>y &lt;- c(</a:t>
            </a:r>
            <a:r>
              <a:rPr lang="es-ES" sz="2400" b="0" i="0" dirty="0">
                <a:solidFill>
                  <a:srgbClr val="990055"/>
                </a:solidFill>
                <a:effectLst/>
                <a:latin typeface="Times New Roman" panose="02020603050405020304" pitchFamily="18" charset="0"/>
                <a:cs typeface="Times New Roman" panose="02020603050405020304" pitchFamily="18" charset="0"/>
              </a:rPr>
              <a:t>2</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4</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6</a:t>
            </a:r>
            <a:r>
              <a:rPr lang="es-ES" sz="2400" b="0" i="0" dirty="0">
                <a:solidFill>
                  <a:srgbClr val="000000"/>
                </a:solidFill>
                <a:effectLst/>
                <a:latin typeface="Times New Roman" panose="02020603050405020304" pitchFamily="18" charset="0"/>
                <a:cs typeface="Times New Roman" panose="02020603050405020304" pitchFamily="18" charset="0"/>
              </a:rPr>
              <a:t>, </a:t>
            </a:r>
            <a:r>
              <a:rPr lang="es-ES" sz="2400" b="0" i="0" dirty="0">
                <a:solidFill>
                  <a:srgbClr val="990055"/>
                </a:solidFill>
                <a:effectLst/>
                <a:latin typeface="Times New Roman" panose="02020603050405020304" pitchFamily="18" charset="0"/>
                <a:cs typeface="Times New Roman" panose="02020603050405020304" pitchFamily="18" charset="0"/>
              </a:rPr>
              <a:t>8</a:t>
            </a:r>
            <a:r>
              <a:rPr lang="es-ES" sz="2400" b="0" i="0" dirty="0">
                <a:solidFill>
                  <a:srgbClr val="000000"/>
                </a:solidFill>
                <a:effectLst/>
                <a:latin typeface="Times New Roman" panose="02020603050405020304" pitchFamily="18" charset="0"/>
                <a:cs typeface="Times New Roman" panose="02020603050405020304" pitchFamily="18" charset="0"/>
              </a:rPr>
              <a:t>)</a:t>
            </a:r>
            <a:br>
              <a:rPr lang="es-ES" sz="2400" dirty="0">
                <a:latin typeface="Times New Roman" panose="02020603050405020304" pitchFamily="18" charset="0"/>
                <a:cs typeface="Times New Roman" panose="02020603050405020304" pitchFamily="18" charset="0"/>
              </a:rPr>
            </a:br>
            <a:r>
              <a:rPr lang="es-ES" sz="2400" b="0" i="0" dirty="0" err="1">
                <a:solidFill>
                  <a:srgbClr val="000000"/>
                </a:solidFill>
                <a:effectLst/>
                <a:latin typeface="Times New Roman" panose="02020603050405020304" pitchFamily="18" charset="0"/>
                <a:cs typeface="Times New Roman" panose="02020603050405020304" pitchFamily="18" charset="0"/>
              </a:rPr>
              <a:t>barplot</a:t>
            </a:r>
            <a:r>
              <a:rPr lang="es-ES" sz="2400" b="0" i="0" dirty="0">
                <a:solidFill>
                  <a:srgbClr val="000000"/>
                </a:solidFill>
                <a:effectLst/>
                <a:latin typeface="Times New Roman" panose="02020603050405020304" pitchFamily="18" charset="0"/>
                <a:cs typeface="Times New Roman" panose="02020603050405020304" pitchFamily="18" charset="0"/>
              </a:rPr>
              <a:t>(y, </a:t>
            </a:r>
            <a:r>
              <a:rPr lang="es-ES" sz="2400" b="0" i="0" dirty="0" err="1">
                <a:solidFill>
                  <a:srgbClr val="000000"/>
                </a:solidFill>
                <a:effectLst/>
                <a:latin typeface="Times New Roman" panose="02020603050405020304" pitchFamily="18" charset="0"/>
                <a:cs typeface="Times New Roman" panose="02020603050405020304" pitchFamily="18" charset="0"/>
              </a:rPr>
              <a:t>names.arg</a:t>
            </a:r>
            <a:r>
              <a:rPr lang="es-ES" sz="2400" b="0" i="0" dirty="0">
                <a:solidFill>
                  <a:srgbClr val="000000"/>
                </a:solidFill>
                <a:effectLst/>
                <a:latin typeface="Times New Roman" panose="02020603050405020304" pitchFamily="18" charset="0"/>
                <a:cs typeface="Times New Roman" panose="02020603050405020304" pitchFamily="18" charset="0"/>
              </a:rPr>
              <a:t> = x, </a:t>
            </a:r>
            <a:r>
              <a:rPr lang="es-ES" sz="2400" b="0" i="0" dirty="0" err="1">
                <a:solidFill>
                  <a:srgbClr val="000000"/>
                </a:solidFill>
                <a:effectLst/>
                <a:latin typeface="Times New Roman" panose="02020603050405020304" pitchFamily="18" charset="0"/>
                <a:cs typeface="Times New Roman" panose="02020603050405020304" pitchFamily="18" charset="0"/>
              </a:rPr>
              <a:t>horiz</a:t>
            </a:r>
            <a:r>
              <a:rPr lang="es-ES" sz="2400" b="0" i="0" dirty="0">
                <a:solidFill>
                  <a:srgbClr val="000000"/>
                </a:solidFill>
                <a:effectLst/>
                <a:latin typeface="Times New Roman" panose="02020603050405020304" pitchFamily="18" charset="0"/>
                <a:cs typeface="Times New Roman" panose="02020603050405020304" pitchFamily="18" charset="0"/>
              </a:rPr>
              <a:t> = TRUE)</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16387" name="Picture 3">
            <a:extLst>
              <a:ext uri="{FF2B5EF4-FFF2-40B4-BE49-F238E27FC236}">
                <a16:creationId xmlns:a16="http://schemas.microsoft.com/office/drawing/2014/main" id="{ED449B01-DAA0-B4C5-435C-78380A3C5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250" y="1911285"/>
            <a:ext cx="3732516" cy="3732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0765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90E6-C554-7DE3-363F-BAFB6160D664}"/>
              </a:ext>
            </a:extLst>
          </p:cNvPr>
          <p:cNvSpPr>
            <a:spLocks noGrp="1"/>
          </p:cNvSpPr>
          <p:nvPr>
            <p:ph type="title"/>
          </p:nvPr>
        </p:nvSpPr>
        <p:spPr>
          <a:xfrm>
            <a:off x="2829231" y="2627570"/>
            <a:ext cx="8911687" cy="1280890"/>
          </a:xfrm>
        </p:spPr>
        <p:txBody>
          <a:bodyPr>
            <a:normAutofit/>
          </a:bodyPr>
          <a:lstStyle/>
          <a:p>
            <a:r>
              <a:rPr lang="en-IN" sz="5400" dirty="0"/>
              <a:t>R Statistics</a:t>
            </a:r>
          </a:p>
        </p:txBody>
      </p:sp>
    </p:spTree>
    <p:extLst>
      <p:ext uri="{BB962C8B-B14F-4D97-AF65-F5344CB8AC3E}">
        <p14:creationId xmlns:p14="http://schemas.microsoft.com/office/powerpoint/2010/main" val="791198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89B0-5FAF-E92D-5AC8-39A61A422DB9}"/>
              </a:ext>
            </a:extLst>
          </p:cNvPr>
          <p:cNvSpPr>
            <a:spLocks noGrp="1"/>
          </p:cNvSpPr>
          <p:nvPr>
            <p:ph type="title"/>
          </p:nvPr>
        </p:nvSpPr>
        <p:spPr/>
        <p:txBody>
          <a:bodyPr/>
          <a:lstStyle/>
          <a:p>
            <a:r>
              <a:rPr lang="en-IN" dirty="0"/>
              <a:t>Statistics Introduction</a:t>
            </a:r>
          </a:p>
        </p:txBody>
      </p:sp>
      <p:sp>
        <p:nvSpPr>
          <p:cNvPr id="3" name="Content Placeholder 2">
            <a:extLst>
              <a:ext uri="{FF2B5EF4-FFF2-40B4-BE49-F238E27FC236}">
                <a16:creationId xmlns:a16="http://schemas.microsoft.com/office/drawing/2014/main" id="{A274C078-2610-C6BA-9643-43B39CB9E2B8}"/>
              </a:ext>
            </a:extLst>
          </p:cNvPr>
          <p:cNvSpPr>
            <a:spLocks noGrp="1"/>
          </p:cNvSpPr>
          <p:nvPr>
            <p:ph idx="1"/>
          </p:nvPr>
        </p:nvSpPr>
        <p:spPr>
          <a:xfrm>
            <a:off x="2589212" y="1417833"/>
            <a:ext cx="8915400" cy="5188449"/>
          </a:xfrm>
        </p:spPr>
        <p:txBody>
          <a:bodyPr>
            <a:normAutofit fontScale="92500"/>
          </a:bodyPr>
          <a:lstStyle/>
          <a:p>
            <a:r>
              <a:rPr lang="en-US" sz="2600" b="0" i="0" dirty="0">
                <a:solidFill>
                  <a:srgbClr val="000000"/>
                </a:solidFill>
                <a:effectLst/>
                <a:latin typeface="Times New Roman" panose="02020603050405020304" pitchFamily="18" charset="0"/>
                <a:cs typeface="Times New Roman" panose="02020603050405020304" pitchFamily="18" charset="0"/>
              </a:rPr>
              <a:t>Statistics is the science of </a:t>
            </a:r>
            <a:r>
              <a:rPr lang="en-US" sz="2600" b="0" i="0" dirty="0" err="1">
                <a:solidFill>
                  <a:srgbClr val="000000"/>
                </a:solidFill>
                <a:effectLst/>
                <a:latin typeface="Times New Roman" panose="02020603050405020304" pitchFamily="18" charset="0"/>
                <a:cs typeface="Times New Roman" panose="02020603050405020304" pitchFamily="18" charset="0"/>
              </a:rPr>
              <a:t>analysing</a:t>
            </a:r>
            <a:r>
              <a:rPr lang="en-US" sz="2600" b="0" i="0" dirty="0">
                <a:solidFill>
                  <a:srgbClr val="000000"/>
                </a:solidFill>
                <a:effectLst/>
                <a:latin typeface="Times New Roman" panose="02020603050405020304" pitchFamily="18" charset="0"/>
                <a:cs typeface="Times New Roman" panose="02020603050405020304" pitchFamily="18" charset="0"/>
              </a:rPr>
              <a:t>, reviewing and concluding data.</a:t>
            </a:r>
          </a:p>
          <a:p>
            <a:r>
              <a:rPr lang="en-US" sz="2600" b="0" i="0" dirty="0">
                <a:solidFill>
                  <a:srgbClr val="000000"/>
                </a:solidFill>
                <a:effectLst/>
                <a:latin typeface="Times New Roman" panose="02020603050405020304" pitchFamily="18" charset="0"/>
                <a:cs typeface="Times New Roman" panose="02020603050405020304" pitchFamily="18" charset="0"/>
              </a:rPr>
              <a:t>Some basic statistical numbers include:</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Mean, median and mode</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Minimum and maximum value</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Percentiles</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Variance and Standard Deviation</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Covariance and Correlation</a:t>
            </a:r>
          </a:p>
          <a:p>
            <a:pPr lvl="2">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Probability distributions</a:t>
            </a:r>
          </a:p>
          <a:p>
            <a:pPr algn="l"/>
            <a:r>
              <a:rPr lang="en-US" sz="2600" b="0" i="0" dirty="0">
                <a:solidFill>
                  <a:srgbClr val="000000"/>
                </a:solidFill>
                <a:effectLst/>
                <a:latin typeface="Times New Roman" panose="02020603050405020304" pitchFamily="18" charset="0"/>
                <a:cs typeface="Times New Roman" panose="02020603050405020304" pitchFamily="18" charset="0"/>
              </a:rPr>
              <a:t>The R language was developed by two statisticians. It has many built-in functionalities, in addition to libraries for the exact purpose of statistical analysis.</a:t>
            </a:r>
          </a:p>
          <a:p>
            <a:endParaRPr lang="en-IN" sz="2400" dirty="0"/>
          </a:p>
        </p:txBody>
      </p:sp>
    </p:spTree>
    <p:extLst>
      <p:ext uri="{BB962C8B-B14F-4D97-AF65-F5344CB8AC3E}">
        <p14:creationId xmlns:p14="http://schemas.microsoft.com/office/powerpoint/2010/main" val="3389564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BDF5-0F92-0D64-38F5-D2FEF3C287F6}"/>
              </a:ext>
            </a:extLst>
          </p:cNvPr>
          <p:cNvSpPr>
            <a:spLocks noGrp="1"/>
          </p:cNvSpPr>
          <p:nvPr>
            <p:ph type="title"/>
          </p:nvPr>
        </p:nvSpPr>
        <p:spPr>
          <a:xfrm>
            <a:off x="2592925" y="273648"/>
            <a:ext cx="8911687" cy="1280890"/>
          </a:xfrm>
        </p:spPr>
        <p:txBody>
          <a:bodyPr/>
          <a:lstStyle/>
          <a:p>
            <a:r>
              <a:rPr lang="en-IN" dirty="0"/>
              <a:t> Probability Fundamentals</a:t>
            </a:r>
          </a:p>
        </p:txBody>
      </p:sp>
      <p:sp>
        <p:nvSpPr>
          <p:cNvPr id="3" name="Content Placeholder 2">
            <a:extLst>
              <a:ext uri="{FF2B5EF4-FFF2-40B4-BE49-F238E27FC236}">
                <a16:creationId xmlns:a16="http://schemas.microsoft.com/office/drawing/2014/main" id="{66773C57-46E0-4544-64C6-92B455777F9D}"/>
              </a:ext>
            </a:extLst>
          </p:cNvPr>
          <p:cNvSpPr>
            <a:spLocks noGrp="1"/>
          </p:cNvSpPr>
          <p:nvPr>
            <p:ph idx="1"/>
          </p:nvPr>
        </p:nvSpPr>
        <p:spPr>
          <a:xfrm>
            <a:off x="2490184" y="963752"/>
            <a:ext cx="9397016" cy="5325438"/>
          </a:xfrm>
        </p:spPr>
        <p:txBody>
          <a:bodyPr>
            <a:noAutofit/>
          </a:bodyPr>
          <a:lstStyle/>
          <a:p>
            <a:pPr>
              <a:lnSpc>
                <a:spcPct val="120000"/>
              </a:lnSpc>
            </a:pPr>
            <a:r>
              <a:rPr lang="en-US" sz="2200" b="0" i="0" dirty="0">
                <a:solidFill>
                  <a:srgbClr val="404040"/>
                </a:solidFill>
                <a:effectLst/>
                <a:latin typeface="Times New Roman" panose="02020603050405020304" pitchFamily="18" charset="0"/>
                <a:cs typeface="Times New Roman" panose="02020603050405020304" pitchFamily="18" charset="0"/>
              </a:rPr>
              <a:t>Probability quantifies uncertainty, ranging from </a:t>
            </a:r>
            <a:r>
              <a:rPr lang="en-US" sz="2200" b="1" i="0" dirty="0">
                <a:solidFill>
                  <a:srgbClr val="404040"/>
                </a:solidFill>
                <a:effectLst/>
                <a:latin typeface="Times New Roman" panose="02020603050405020304" pitchFamily="18" charset="0"/>
                <a:cs typeface="Times New Roman" panose="02020603050405020304" pitchFamily="18" charset="0"/>
              </a:rPr>
              <a:t>0 (impossible)</a:t>
            </a:r>
            <a:r>
              <a:rPr lang="en-US" sz="2200" b="0" i="0" dirty="0">
                <a:solidFill>
                  <a:srgbClr val="404040"/>
                </a:solidFill>
                <a:effectLst/>
                <a:latin typeface="Times New Roman" panose="02020603050405020304" pitchFamily="18" charset="0"/>
                <a:cs typeface="Times New Roman" panose="02020603050405020304" pitchFamily="18" charset="0"/>
              </a:rPr>
              <a:t> to </a:t>
            </a:r>
            <a:r>
              <a:rPr lang="en-US" sz="2200" b="1" i="0" dirty="0">
                <a:solidFill>
                  <a:srgbClr val="404040"/>
                </a:solidFill>
                <a:effectLst/>
                <a:latin typeface="Times New Roman" panose="02020603050405020304" pitchFamily="18" charset="0"/>
                <a:cs typeface="Times New Roman" panose="02020603050405020304" pitchFamily="18" charset="0"/>
              </a:rPr>
              <a:t>1 (certain)</a:t>
            </a:r>
            <a:r>
              <a:rPr lang="en-US" sz="2200" b="0" i="0" dirty="0">
                <a:solidFill>
                  <a:srgbClr val="404040"/>
                </a:solidFill>
                <a:effectLst/>
                <a:latin typeface="Times New Roman" panose="02020603050405020304" pitchFamily="18" charset="0"/>
                <a:cs typeface="Times New Roman" panose="02020603050405020304" pitchFamily="18" charset="0"/>
              </a:rPr>
              <a:t>.</a:t>
            </a:r>
          </a:p>
          <a:p>
            <a:pPr algn="l">
              <a:lnSpc>
                <a:spcPct val="120000"/>
              </a:lnSpc>
              <a:spcBef>
                <a:spcPts val="1029"/>
              </a:spcBef>
              <a:spcAft>
                <a:spcPts val="300"/>
              </a:spcAft>
              <a:buFont typeface="Arial" panose="020B0604020202020204" pitchFamily="34" charset="0"/>
              <a:buChar char="•"/>
            </a:pPr>
            <a:r>
              <a:rPr lang="en-IN" sz="2200" b="1" i="0" dirty="0">
                <a:solidFill>
                  <a:srgbClr val="404040"/>
                </a:solidFill>
                <a:effectLst/>
                <a:latin typeface="Times New Roman" panose="02020603050405020304" pitchFamily="18" charset="0"/>
                <a:cs typeface="Times New Roman" panose="02020603050405020304" pitchFamily="18" charset="0"/>
              </a:rPr>
              <a:t>Random Variable (RV)</a:t>
            </a:r>
            <a:r>
              <a:rPr lang="en-IN" sz="2200" b="0" i="0" dirty="0">
                <a:solidFill>
                  <a:srgbClr val="404040"/>
                </a:solidFill>
                <a:effectLst/>
                <a:latin typeface="Times New Roman" panose="02020603050405020304" pitchFamily="18" charset="0"/>
                <a:cs typeface="Times New Roman" panose="02020603050405020304" pitchFamily="18" charset="0"/>
              </a:rPr>
              <a:t>: A variable whose possible values are outcomes of a random phenomenon.</a:t>
            </a:r>
          </a:p>
          <a:p>
            <a:pPr marL="742950" lvl="1" indent="-285750" algn="l">
              <a:lnSpc>
                <a:spcPct val="120000"/>
              </a:lnSpc>
              <a:spcBef>
                <a:spcPts val="300"/>
              </a:spcBef>
              <a:spcAft>
                <a:spcPts val="1029"/>
              </a:spcAft>
              <a:buFont typeface="Arial" panose="020B0604020202020204" pitchFamily="34" charset="0"/>
              <a:buChar char="•"/>
            </a:pPr>
            <a:r>
              <a:rPr lang="en-IN" sz="2000" b="0" i="1" dirty="0">
                <a:solidFill>
                  <a:srgbClr val="404040"/>
                </a:solidFill>
                <a:effectLst/>
                <a:latin typeface="Times New Roman" panose="02020603050405020304" pitchFamily="18" charset="0"/>
                <a:cs typeface="Times New Roman" panose="02020603050405020304" pitchFamily="18" charset="0"/>
              </a:rPr>
              <a:t>Discrete</a:t>
            </a:r>
            <a:r>
              <a:rPr lang="en-IN" sz="2000" b="0" i="0" dirty="0">
                <a:solidFill>
                  <a:srgbClr val="404040"/>
                </a:solidFill>
                <a:effectLst/>
                <a:latin typeface="Times New Roman" panose="02020603050405020304" pitchFamily="18" charset="0"/>
                <a:cs typeface="Times New Roman" panose="02020603050405020304" pitchFamily="18" charset="0"/>
              </a:rPr>
              <a:t> (e.g., dice rolls)</a:t>
            </a:r>
          </a:p>
          <a:p>
            <a:pPr marL="742950" lvl="1" indent="-285750" algn="l">
              <a:lnSpc>
                <a:spcPct val="120000"/>
              </a:lnSpc>
              <a:spcBef>
                <a:spcPts val="300"/>
              </a:spcBef>
              <a:spcAft>
                <a:spcPts val="1029"/>
              </a:spcAft>
              <a:buFont typeface="Arial" panose="020B0604020202020204" pitchFamily="34" charset="0"/>
              <a:buChar char="•"/>
            </a:pPr>
            <a:r>
              <a:rPr lang="en-IN" sz="2000" b="0" i="1" dirty="0">
                <a:solidFill>
                  <a:srgbClr val="404040"/>
                </a:solidFill>
                <a:effectLst/>
                <a:latin typeface="Times New Roman" panose="02020603050405020304" pitchFamily="18" charset="0"/>
                <a:cs typeface="Times New Roman" panose="02020603050405020304" pitchFamily="18" charset="0"/>
              </a:rPr>
              <a:t>Continuous</a:t>
            </a:r>
            <a:r>
              <a:rPr lang="en-IN" sz="2000" b="0" i="0" dirty="0">
                <a:solidFill>
                  <a:srgbClr val="404040"/>
                </a:solidFill>
                <a:effectLst/>
                <a:latin typeface="Times New Roman" panose="02020603050405020304" pitchFamily="18" charset="0"/>
                <a:cs typeface="Times New Roman" panose="02020603050405020304" pitchFamily="18" charset="0"/>
              </a:rPr>
              <a:t> (e.g., height measurements)</a:t>
            </a:r>
          </a:p>
          <a:p>
            <a:pPr algn="l">
              <a:lnSpc>
                <a:spcPct val="120000"/>
              </a:lnSpc>
              <a:spcBef>
                <a:spcPts val="300"/>
              </a:spcBef>
              <a:spcAft>
                <a:spcPts val="300"/>
              </a:spcAft>
              <a:buFont typeface="Arial" panose="020B0604020202020204" pitchFamily="34" charset="0"/>
              <a:buChar char="•"/>
            </a:pPr>
            <a:r>
              <a:rPr lang="en-IN" sz="2200" b="1" i="0" dirty="0">
                <a:solidFill>
                  <a:srgbClr val="404040"/>
                </a:solidFill>
                <a:effectLst/>
                <a:latin typeface="Times New Roman" panose="02020603050405020304" pitchFamily="18" charset="0"/>
                <a:cs typeface="Times New Roman" panose="02020603050405020304" pitchFamily="18" charset="0"/>
              </a:rPr>
              <a:t>Probability Rules</a:t>
            </a:r>
            <a:r>
              <a:rPr lang="en-IN" sz="2200" b="0" i="0" dirty="0">
                <a:solidFill>
                  <a:srgbClr val="404040"/>
                </a:solidFill>
                <a:effectLst/>
                <a:latin typeface="Times New Roman" panose="02020603050405020304" pitchFamily="18" charset="0"/>
                <a:cs typeface="Times New Roman" panose="02020603050405020304" pitchFamily="18" charset="0"/>
              </a:rPr>
              <a:t>:</a:t>
            </a:r>
          </a:p>
          <a:p>
            <a:pPr marL="742950" lvl="1" indent="-285750" algn="l">
              <a:lnSpc>
                <a:spcPct val="120000"/>
              </a:lnSpc>
              <a:spcBef>
                <a:spcPts val="300"/>
              </a:spcBef>
              <a:spcAft>
                <a:spcPts val="1029"/>
              </a:spcAft>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Addition Rule</a:t>
            </a:r>
            <a:r>
              <a:rPr lang="en-IN" sz="2000" b="0" i="0" dirty="0">
                <a:solidFill>
                  <a:srgbClr val="404040"/>
                </a:solidFill>
                <a:effectLst/>
                <a:latin typeface="Times New Roman" panose="02020603050405020304" pitchFamily="18" charset="0"/>
                <a:cs typeface="Times New Roman" panose="02020603050405020304" pitchFamily="18" charset="0"/>
              </a:rPr>
              <a:t>: P(A ∪ B) = P(A) + P(B) − P(A ∩ B)</a:t>
            </a:r>
          </a:p>
          <a:p>
            <a:pPr marL="742950" lvl="1" indent="-285750" algn="l">
              <a:lnSpc>
                <a:spcPct val="120000"/>
              </a:lnSpc>
              <a:spcBef>
                <a:spcPts val="300"/>
              </a:spcBef>
              <a:spcAft>
                <a:spcPts val="1029"/>
              </a:spcAft>
              <a:buFont typeface="Arial" panose="020B0604020202020204" pitchFamily="34" charset="0"/>
              <a:buChar char="•"/>
            </a:pPr>
            <a:r>
              <a:rPr lang="en-IN" sz="2000" b="1" i="0" dirty="0">
                <a:solidFill>
                  <a:srgbClr val="404040"/>
                </a:solidFill>
                <a:effectLst/>
                <a:latin typeface="Times New Roman" panose="02020603050405020304" pitchFamily="18" charset="0"/>
                <a:cs typeface="Times New Roman" panose="02020603050405020304" pitchFamily="18" charset="0"/>
              </a:rPr>
              <a:t>Multiplication Rule</a:t>
            </a:r>
            <a:r>
              <a:rPr lang="en-IN" sz="2000" b="0" i="0" dirty="0">
                <a:solidFill>
                  <a:srgbClr val="404040"/>
                </a:solidFill>
                <a:effectLst/>
                <a:latin typeface="Times New Roman" panose="02020603050405020304" pitchFamily="18" charset="0"/>
                <a:cs typeface="Times New Roman" panose="02020603050405020304" pitchFamily="18" charset="0"/>
              </a:rPr>
              <a:t>: P(A ∩ B) = P(A) × P(B|A)</a:t>
            </a:r>
          </a:p>
          <a:p>
            <a:pPr algn="l">
              <a:lnSpc>
                <a:spcPct val="120000"/>
              </a:lnSpc>
              <a:spcBef>
                <a:spcPts val="300"/>
              </a:spcBef>
              <a:spcAft>
                <a:spcPts val="300"/>
              </a:spcAft>
              <a:buFont typeface="Arial" panose="020B0604020202020204" pitchFamily="34" charset="0"/>
              <a:buChar char="•"/>
            </a:pPr>
            <a:r>
              <a:rPr lang="en-IN" sz="2200" b="1" i="0" dirty="0">
                <a:solidFill>
                  <a:srgbClr val="404040"/>
                </a:solidFill>
                <a:effectLst/>
                <a:latin typeface="Times New Roman" panose="02020603050405020304" pitchFamily="18" charset="0"/>
                <a:cs typeface="Times New Roman" panose="02020603050405020304" pitchFamily="18" charset="0"/>
              </a:rPr>
              <a:t>Bayes’ Theorem</a:t>
            </a:r>
            <a:r>
              <a:rPr lang="en-IN" sz="2200" b="0" i="0" dirty="0">
                <a:solidFill>
                  <a:srgbClr val="404040"/>
                </a:solidFill>
                <a:effectLst/>
                <a:latin typeface="Times New Roman" panose="02020603050405020304" pitchFamily="18" charset="0"/>
                <a:cs typeface="Times New Roman" panose="02020603050405020304" pitchFamily="18" charset="0"/>
              </a:rPr>
              <a:t>: Updates probabilities based on new evidence:</a:t>
            </a:r>
          </a:p>
          <a:p>
            <a:pPr marL="0" indent="0" algn="l">
              <a:lnSpc>
                <a:spcPct val="120000"/>
              </a:lnSpc>
              <a:spcBef>
                <a:spcPts val="300"/>
              </a:spcBef>
              <a:spcAft>
                <a:spcPts val="1029"/>
              </a:spcAft>
              <a:buNone/>
            </a:pPr>
            <a:r>
              <a:rPr lang="en-IN" sz="2400" b="0" i="0" dirty="0">
                <a:solidFill>
                  <a:srgbClr val="404040"/>
                </a:solidFill>
                <a:effectLst/>
                <a:latin typeface="Times New Roman" panose="02020603050405020304" pitchFamily="18" charset="0"/>
                <a:cs typeface="Times New Roman" panose="02020603050405020304" pitchFamily="18" charset="0"/>
              </a:rPr>
              <a:t>		</a:t>
            </a: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FB3E0F7-4E9E-F3AF-847F-DECF1D524B7B}"/>
              </a:ext>
            </a:extLst>
          </p:cNvPr>
          <p:cNvPicPr>
            <a:picLocks noChangeAspect="1"/>
          </p:cNvPicPr>
          <p:nvPr/>
        </p:nvPicPr>
        <p:blipFill>
          <a:blip r:embed="rId2"/>
          <a:stretch>
            <a:fillRect/>
          </a:stretch>
        </p:blipFill>
        <p:spPr>
          <a:xfrm>
            <a:off x="5265053" y="5403241"/>
            <a:ext cx="3362794" cy="885949"/>
          </a:xfrm>
          <a:prstGeom prst="rect">
            <a:avLst/>
          </a:prstGeom>
        </p:spPr>
      </p:pic>
    </p:spTree>
    <p:extLst>
      <p:ext uri="{BB962C8B-B14F-4D97-AF65-F5344CB8AC3E}">
        <p14:creationId xmlns:p14="http://schemas.microsoft.com/office/powerpoint/2010/main" val="3769481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092D-9577-5374-56A0-5C13B5C36C08}"/>
              </a:ext>
            </a:extLst>
          </p:cNvPr>
          <p:cNvSpPr>
            <a:spLocks noGrp="1"/>
          </p:cNvSpPr>
          <p:nvPr>
            <p:ph type="title"/>
          </p:nvPr>
        </p:nvSpPr>
        <p:spPr/>
        <p:txBody>
          <a:bodyPr/>
          <a:lstStyle/>
          <a:p>
            <a:r>
              <a:rPr lang="en-IN" dirty="0"/>
              <a:t>R Data Set</a:t>
            </a:r>
          </a:p>
        </p:txBody>
      </p:sp>
      <p:sp>
        <p:nvSpPr>
          <p:cNvPr id="3" name="Content Placeholder 2">
            <a:extLst>
              <a:ext uri="{FF2B5EF4-FFF2-40B4-BE49-F238E27FC236}">
                <a16:creationId xmlns:a16="http://schemas.microsoft.com/office/drawing/2014/main" id="{BE6E1A5F-3063-1862-D549-FADC2CA108E9}"/>
              </a:ext>
            </a:extLst>
          </p:cNvPr>
          <p:cNvSpPr>
            <a:spLocks noGrp="1"/>
          </p:cNvSpPr>
          <p:nvPr>
            <p:ph idx="1"/>
          </p:nvPr>
        </p:nvSpPr>
        <p:spPr>
          <a:xfrm>
            <a:off x="2589212" y="1448656"/>
            <a:ext cx="8915400" cy="4462566"/>
          </a:xfrm>
        </p:spPr>
        <p:txBody>
          <a:bodyPr/>
          <a:lstStyle/>
          <a:p>
            <a:pPr algn="just"/>
            <a:r>
              <a:rPr lang="en-US" sz="2400" dirty="0">
                <a:solidFill>
                  <a:srgbClr val="000000"/>
                </a:solidFill>
                <a:latin typeface="Times New Roman" panose="02020603050405020304" pitchFamily="18" charset="0"/>
                <a:cs typeface="Times New Roman" panose="02020603050405020304" pitchFamily="18" charset="0"/>
              </a:rPr>
              <a:t>A data set is a collection of data, often presented in a table.</a:t>
            </a:r>
          </a:p>
          <a:p>
            <a:pPr algn="just"/>
            <a:r>
              <a:rPr lang="en-US" sz="2400" dirty="0">
                <a:solidFill>
                  <a:srgbClr val="000000"/>
                </a:solidFill>
                <a:latin typeface="Times New Roman" panose="02020603050405020304" pitchFamily="18" charset="0"/>
                <a:cs typeface="Times New Roman" panose="02020603050405020304" pitchFamily="18" charset="0"/>
              </a:rPr>
              <a:t>There is a popular built-in data set in R called "</a:t>
            </a:r>
            <a:r>
              <a:rPr lang="en-US" sz="2400" dirty="0" err="1">
                <a:solidFill>
                  <a:srgbClr val="000000"/>
                </a:solidFill>
                <a:latin typeface="Times New Roman" panose="02020603050405020304" pitchFamily="18" charset="0"/>
                <a:cs typeface="Times New Roman" panose="02020603050405020304" pitchFamily="18" charset="0"/>
              </a:rPr>
              <a:t>mtcars</a:t>
            </a:r>
            <a:r>
              <a:rPr lang="en-US" sz="2400" dirty="0">
                <a:solidFill>
                  <a:srgbClr val="000000"/>
                </a:solidFill>
                <a:latin typeface="Times New Roman" panose="02020603050405020304" pitchFamily="18" charset="0"/>
                <a:cs typeface="Times New Roman" panose="02020603050405020304" pitchFamily="18" charset="0"/>
              </a:rPr>
              <a:t>" (Motor Trend Car Road Tests), which is retrieved from the 1974 Motor Trend US Magazine.</a:t>
            </a:r>
          </a:p>
          <a:p>
            <a:pPr algn="just"/>
            <a:r>
              <a:rPr lang="en-US" sz="2400" dirty="0">
                <a:solidFill>
                  <a:srgbClr val="000000"/>
                </a:solidFill>
                <a:latin typeface="Times New Roman" panose="02020603050405020304" pitchFamily="18" charset="0"/>
                <a:cs typeface="Times New Roman" panose="02020603050405020304" pitchFamily="18" charset="0"/>
              </a:rPr>
              <a:t>Example:</a:t>
            </a:r>
          </a:p>
          <a:p>
            <a:pPr marL="0" indent="0">
              <a:buNone/>
            </a:pPr>
            <a:r>
              <a:rPr lang="en-US" sz="2400" b="0" i="0" dirty="0">
                <a:solidFill>
                  <a:srgbClr val="708090"/>
                </a:solidFill>
                <a:effectLst/>
                <a:latin typeface="Times New Roman" panose="02020603050405020304" pitchFamily="18" charset="0"/>
                <a:cs typeface="Times New Roman" panose="02020603050405020304" pitchFamily="18" charset="0"/>
              </a:rPr>
              <a:t># Print the </a:t>
            </a:r>
            <a:r>
              <a:rPr lang="en-US" sz="2400" b="0" i="0" dirty="0" err="1">
                <a:solidFill>
                  <a:srgbClr val="708090"/>
                </a:solidFill>
                <a:effectLst/>
                <a:latin typeface="Times New Roman" panose="02020603050405020304" pitchFamily="18" charset="0"/>
                <a:cs typeface="Times New Roman" panose="02020603050405020304" pitchFamily="18" charset="0"/>
              </a:rPr>
              <a:t>mtcars</a:t>
            </a:r>
            <a:r>
              <a:rPr lang="en-US" sz="2400" b="0" i="0" dirty="0">
                <a:solidFill>
                  <a:srgbClr val="708090"/>
                </a:solidFill>
                <a:effectLst/>
                <a:latin typeface="Times New Roman" panose="02020603050405020304" pitchFamily="18" charset="0"/>
                <a:cs typeface="Times New Roman" panose="02020603050405020304" pitchFamily="18" charset="0"/>
              </a:rPr>
              <a:t> data set</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err="1">
                <a:solidFill>
                  <a:srgbClr val="000000"/>
                </a:solidFill>
                <a:effectLst/>
                <a:latin typeface="Times New Roman" panose="02020603050405020304" pitchFamily="18" charset="0"/>
                <a:cs typeface="Times New Roman" panose="02020603050405020304" pitchFamily="18" charset="0"/>
              </a:rPr>
              <a:t>mtcars</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OUTPUT: next slide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97496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E9BC6-8087-B86B-9D9A-FF499D8D09D4}"/>
              </a:ext>
            </a:extLst>
          </p:cNvPr>
          <p:cNvPicPr>
            <a:picLocks noGrp="1" noChangeAspect="1"/>
          </p:cNvPicPr>
          <p:nvPr>
            <p:ph idx="1"/>
          </p:nvPr>
        </p:nvPicPr>
        <p:blipFill>
          <a:blip r:embed="rId2"/>
          <a:stretch>
            <a:fillRect/>
          </a:stretch>
        </p:blipFill>
        <p:spPr>
          <a:xfrm>
            <a:off x="2376163" y="469186"/>
            <a:ext cx="7939091" cy="6016918"/>
          </a:xfrm>
        </p:spPr>
      </p:pic>
    </p:spTree>
    <p:extLst>
      <p:ext uri="{BB962C8B-B14F-4D97-AF65-F5344CB8AC3E}">
        <p14:creationId xmlns:p14="http://schemas.microsoft.com/office/powerpoint/2010/main" val="19520567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70E4-8899-1B07-9605-2E307276DCAB}"/>
              </a:ext>
            </a:extLst>
          </p:cNvPr>
          <p:cNvSpPr>
            <a:spLocks noGrp="1"/>
          </p:cNvSpPr>
          <p:nvPr>
            <p:ph type="title"/>
          </p:nvPr>
        </p:nvSpPr>
        <p:spPr/>
        <p:txBody>
          <a:bodyPr/>
          <a:lstStyle/>
          <a:p>
            <a:r>
              <a:rPr lang="en-US" dirty="0"/>
              <a:t>Information About the Data Set</a:t>
            </a:r>
            <a:endParaRPr lang="en-IN" dirty="0"/>
          </a:p>
        </p:txBody>
      </p:sp>
      <p:sp>
        <p:nvSpPr>
          <p:cNvPr id="3" name="Content Placeholder 2">
            <a:extLst>
              <a:ext uri="{FF2B5EF4-FFF2-40B4-BE49-F238E27FC236}">
                <a16:creationId xmlns:a16="http://schemas.microsoft.com/office/drawing/2014/main" id="{3CAA7952-FBFA-1712-51A0-22B8D658E987}"/>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question mark (?) to get information about the </a:t>
            </a:r>
            <a:r>
              <a:rPr lang="en-US" sz="2400" dirty="0" err="1">
                <a:solidFill>
                  <a:srgbClr val="FF0000"/>
                </a:solidFill>
                <a:latin typeface="Times New Roman" panose="02020603050405020304" pitchFamily="18" charset="0"/>
                <a:cs typeface="Times New Roman" panose="02020603050405020304" pitchFamily="18" charset="0"/>
              </a:rPr>
              <a:t>mtcars</a:t>
            </a:r>
            <a:r>
              <a:rPr lang="en-US" sz="2400" dirty="0">
                <a:latin typeface="Times New Roman" panose="02020603050405020304" pitchFamily="18" charset="0"/>
                <a:cs typeface="Times New Roman" panose="02020603050405020304" pitchFamily="18" charset="0"/>
              </a:rPr>
              <a:t> data set:</a:t>
            </a:r>
          </a:p>
          <a:p>
            <a:pPr algn="just"/>
            <a:r>
              <a:rPr lang="en-US" sz="2400" b="0" i="0" dirty="0">
                <a:solidFill>
                  <a:srgbClr val="708090"/>
                </a:solidFill>
                <a:effectLst/>
                <a:latin typeface="Times New Roman" panose="02020603050405020304" pitchFamily="18" charset="0"/>
                <a:cs typeface="Times New Roman" panose="02020603050405020304" pitchFamily="18" charset="0"/>
              </a:rPr>
              <a:t># Use the question mark to get information about the data set</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err="1">
                <a:solidFill>
                  <a:srgbClr val="000000"/>
                </a:solidFill>
                <a:effectLst/>
                <a:latin typeface="Times New Roman" panose="02020603050405020304" pitchFamily="18" charset="0"/>
                <a:cs typeface="Times New Roman" panose="02020603050405020304" pitchFamily="18" charset="0"/>
              </a:rPr>
              <a:t>mtcars</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Redirects to URL:</a:t>
            </a:r>
          </a:p>
          <a:p>
            <a:pPr marL="0" indent="0" algn="just">
              <a:buNone/>
            </a:pPr>
            <a:r>
              <a:rPr lang="en-IN" sz="2400" dirty="0">
                <a:latin typeface="Times New Roman" panose="02020603050405020304" pitchFamily="18" charset="0"/>
                <a:cs typeface="Times New Roman" panose="02020603050405020304" pitchFamily="18" charset="0"/>
              </a:rPr>
              <a:t>http://127.0.0.1:17504/library/datasets/html/mtcars.html</a:t>
            </a:r>
          </a:p>
        </p:txBody>
      </p:sp>
      <p:pic>
        <p:nvPicPr>
          <p:cNvPr id="6" name="Picture 5">
            <a:extLst>
              <a:ext uri="{FF2B5EF4-FFF2-40B4-BE49-F238E27FC236}">
                <a16:creationId xmlns:a16="http://schemas.microsoft.com/office/drawing/2014/main" id="{9EFB93B8-0DEB-ED82-BA7A-A2DE0FBF73B5}"/>
              </a:ext>
            </a:extLst>
          </p:cNvPr>
          <p:cNvPicPr>
            <a:picLocks noChangeAspect="1"/>
          </p:cNvPicPr>
          <p:nvPr/>
        </p:nvPicPr>
        <p:blipFill>
          <a:blip r:embed="rId2"/>
          <a:stretch>
            <a:fillRect/>
          </a:stretch>
        </p:blipFill>
        <p:spPr>
          <a:xfrm>
            <a:off x="2792929" y="3741384"/>
            <a:ext cx="5106113" cy="562053"/>
          </a:xfrm>
          <a:prstGeom prst="rect">
            <a:avLst/>
          </a:prstGeom>
        </p:spPr>
      </p:pic>
    </p:spTree>
    <p:extLst>
      <p:ext uri="{BB962C8B-B14F-4D97-AF65-F5344CB8AC3E}">
        <p14:creationId xmlns:p14="http://schemas.microsoft.com/office/powerpoint/2010/main" val="138547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7CB1-24C8-5B28-6A28-A9718041CA77}"/>
              </a:ext>
            </a:extLst>
          </p:cNvPr>
          <p:cNvSpPr>
            <a:spLocks noGrp="1"/>
          </p:cNvSpPr>
          <p:nvPr>
            <p:ph type="title"/>
          </p:nvPr>
        </p:nvSpPr>
        <p:spPr>
          <a:xfrm>
            <a:off x="2592925" y="624110"/>
            <a:ext cx="8911687" cy="732079"/>
          </a:xfrm>
        </p:spPr>
        <p:txBody>
          <a:bodyPr/>
          <a:lstStyle/>
          <a:p>
            <a:r>
              <a:rPr lang="en-IN" dirty="0"/>
              <a:t>Get Information</a:t>
            </a:r>
          </a:p>
        </p:txBody>
      </p:sp>
      <p:sp>
        <p:nvSpPr>
          <p:cNvPr id="3" name="Content Placeholder 2">
            <a:extLst>
              <a:ext uri="{FF2B5EF4-FFF2-40B4-BE49-F238E27FC236}">
                <a16:creationId xmlns:a16="http://schemas.microsoft.com/office/drawing/2014/main" id="{B44E29C0-80F8-08CB-884B-31327CFAF0FA}"/>
              </a:ext>
            </a:extLst>
          </p:cNvPr>
          <p:cNvSpPr>
            <a:spLocks noGrp="1"/>
          </p:cNvSpPr>
          <p:nvPr>
            <p:ph idx="1"/>
          </p:nvPr>
        </p:nvSpPr>
        <p:spPr>
          <a:xfrm>
            <a:off x="2589212" y="1356189"/>
            <a:ext cx="8915400" cy="4555033"/>
          </a:xfrm>
        </p:spPr>
        <p:txBody>
          <a:bodyPr>
            <a:normAutofit/>
          </a:bodyPr>
          <a:lstStyle/>
          <a:p>
            <a:r>
              <a:rPr lang="en-US" sz="2400" dirty="0">
                <a:latin typeface="Times New Roman" panose="02020603050405020304" pitchFamily="18" charset="0"/>
                <a:cs typeface="Times New Roman" panose="02020603050405020304" pitchFamily="18" charset="0"/>
              </a:rPr>
              <a:t>Use the </a:t>
            </a:r>
            <a:r>
              <a:rPr lang="en-US" sz="2400" dirty="0">
                <a:solidFill>
                  <a:srgbClr val="FF0000"/>
                </a:solidFill>
                <a:latin typeface="Times New Roman" panose="02020603050405020304" pitchFamily="18" charset="0"/>
                <a:cs typeface="Times New Roman" panose="02020603050405020304" pitchFamily="18" charset="0"/>
              </a:rPr>
              <a:t>dim()</a:t>
            </a:r>
            <a:r>
              <a:rPr lang="en-US" sz="2400" dirty="0">
                <a:latin typeface="Times New Roman" panose="02020603050405020304" pitchFamily="18" charset="0"/>
                <a:cs typeface="Times New Roman" panose="02020603050405020304" pitchFamily="18" charset="0"/>
              </a:rPr>
              <a:t> function to find the dimensions of the data set, and the </a:t>
            </a:r>
            <a:r>
              <a:rPr lang="en-US" sz="2400" dirty="0">
                <a:solidFill>
                  <a:srgbClr val="FF0000"/>
                </a:solidFill>
                <a:latin typeface="Times New Roman" panose="02020603050405020304" pitchFamily="18" charset="0"/>
                <a:cs typeface="Times New Roman" panose="02020603050405020304" pitchFamily="18" charset="0"/>
              </a:rPr>
              <a:t>names()</a:t>
            </a:r>
            <a:r>
              <a:rPr lang="en-US" sz="2400" dirty="0">
                <a:latin typeface="Times New Roman" panose="02020603050405020304" pitchFamily="18" charset="0"/>
                <a:cs typeface="Times New Roman" panose="02020603050405020304" pitchFamily="18" charset="0"/>
              </a:rPr>
              <a:t> function to view the names of the variables:</a:t>
            </a:r>
          </a:p>
          <a:p>
            <a:pPr marL="0" indent="0">
              <a:buNone/>
            </a:pP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 &lt;- </a:t>
            </a:r>
            <a:r>
              <a:rPr lang="en-US" sz="2400" b="0" i="0" dirty="0" err="1">
                <a:solidFill>
                  <a:srgbClr val="000000"/>
                </a:solidFill>
                <a:effectLst/>
                <a:latin typeface="Times New Roman" panose="02020603050405020304" pitchFamily="18" charset="0"/>
                <a:cs typeface="Times New Roman" panose="02020603050405020304" pitchFamily="18" charset="0"/>
              </a:rPr>
              <a:t>mtcars</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708090"/>
                </a:solidFill>
                <a:effectLst/>
                <a:latin typeface="Times New Roman" panose="02020603050405020304" pitchFamily="18" charset="0"/>
                <a:cs typeface="Times New Roman" panose="02020603050405020304" pitchFamily="18" charset="0"/>
              </a:rPr>
              <a:t># create a variable of the </a:t>
            </a:r>
            <a:r>
              <a:rPr lang="en-US" sz="2400" b="0" i="0" dirty="0" err="1">
                <a:solidFill>
                  <a:srgbClr val="708090"/>
                </a:solidFill>
                <a:effectLst/>
                <a:latin typeface="Times New Roman" panose="02020603050405020304" pitchFamily="18" charset="0"/>
                <a:cs typeface="Times New Roman" panose="02020603050405020304" pitchFamily="18" charset="0"/>
              </a:rPr>
              <a:t>mtcars</a:t>
            </a:r>
            <a:r>
              <a:rPr lang="en-US" sz="2400" b="0" i="0" dirty="0">
                <a:solidFill>
                  <a:srgbClr val="708090"/>
                </a:solidFill>
                <a:effectLst/>
                <a:latin typeface="Times New Roman" panose="02020603050405020304" pitchFamily="18" charset="0"/>
                <a:cs typeface="Times New Roman" panose="02020603050405020304" pitchFamily="18" charset="0"/>
              </a:rPr>
              <a:t> data set for better organization</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708090"/>
                </a:solidFill>
                <a:effectLst/>
                <a:latin typeface="Times New Roman" panose="02020603050405020304" pitchFamily="18" charset="0"/>
                <a:cs typeface="Times New Roman" panose="02020603050405020304" pitchFamily="18" charset="0"/>
              </a:rPr>
              <a:t># Use dim() to find the dimension of the data set</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dim(</a:t>
            </a: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708090"/>
                </a:solidFill>
                <a:effectLst/>
                <a:latin typeface="Times New Roman" panose="02020603050405020304" pitchFamily="18" charset="0"/>
                <a:cs typeface="Times New Roman" panose="02020603050405020304" pitchFamily="18" charset="0"/>
              </a:rPr>
              <a:t># Use names() to find the names of the variables from the data set</a:t>
            </a:r>
            <a:br>
              <a:rPr lang="en-US" sz="2400" b="0" i="0" dirty="0">
                <a:solidFill>
                  <a:srgbClr val="708090"/>
                </a:solidFill>
                <a:effectLst/>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names(</a:t>
            </a: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1A2D03F-1508-9D62-5A65-F505F9AEAEA8}"/>
              </a:ext>
            </a:extLst>
          </p:cNvPr>
          <p:cNvPicPr>
            <a:picLocks noChangeAspect="1"/>
          </p:cNvPicPr>
          <p:nvPr/>
        </p:nvPicPr>
        <p:blipFill>
          <a:blip r:embed="rId2"/>
          <a:stretch>
            <a:fillRect/>
          </a:stretch>
        </p:blipFill>
        <p:spPr>
          <a:xfrm>
            <a:off x="522246" y="4669604"/>
            <a:ext cx="11669754" cy="1066949"/>
          </a:xfrm>
          <a:prstGeom prst="rect">
            <a:avLst/>
          </a:prstGeom>
        </p:spPr>
      </p:pic>
    </p:spTree>
    <p:extLst>
      <p:ext uri="{BB962C8B-B14F-4D97-AF65-F5344CB8AC3E}">
        <p14:creationId xmlns:p14="http://schemas.microsoft.com/office/powerpoint/2010/main" val="38441710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C1C7-6ADD-C98A-D2C2-2C7AAC8E93C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98C551-A060-9ED3-1DC2-25152D4E3DC5}"/>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Use the </a:t>
            </a:r>
            <a:r>
              <a:rPr lang="en-US" sz="2400" dirty="0" err="1">
                <a:solidFill>
                  <a:srgbClr val="FF0000"/>
                </a:solidFill>
                <a:latin typeface="Times New Roman" panose="02020603050405020304" pitchFamily="18" charset="0"/>
                <a:cs typeface="Times New Roman" panose="02020603050405020304" pitchFamily="18" charset="0"/>
              </a:rPr>
              <a:t>rownames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function to get the name of each row in the first column, which is the name of each car:</a:t>
            </a:r>
          </a:p>
          <a:p>
            <a:pPr marL="0" indent="0">
              <a:buNone/>
            </a:pP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 &lt;- </a:t>
            </a:r>
            <a:r>
              <a:rPr lang="en-US" sz="2400" b="0" i="0" dirty="0" err="1">
                <a:solidFill>
                  <a:srgbClr val="000000"/>
                </a:solidFill>
                <a:effectLst/>
                <a:latin typeface="Times New Roman" panose="02020603050405020304" pitchFamily="18" charset="0"/>
                <a:cs typeface="Times New Roman" panose="02020603050405020304" pitchFamily="18" charset="0"/>
              </a:rPr>
              <a:t>mtcars</a:t>
            </a:r>
            <a:br>
              <a:rPr lang="en-US" sz="2400" dirty="0">
                <a:latin typeface="Times New Roman" panose="02020603050405020304" pitchFamily="18" charset="0"/>
                <a:cs typeface="Times New Roman" panose="02020603050405020304" pitchFamily="18" charset="0"/>
              </a:rPr>
            </a:br>
            <a:r>
              <a:rPr lang="en-US" sz="2400" b="0" i="0" dirty="0" err="1">
                <a:solidFill>
                  <a:srgbClr val="000000"/>
                </a:solidFill>
                <a:effectLst/>
                <a:latin typeface="Times New Roman" panose="02020603050405020304" pitchFamily="18" charset="0"/>
                <a:cs typeface="Times New Roman" panose="02020603050405020304" pitchFamily="18" charset="0"/>
              </a:rPr>
              <a:t>rownames</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2CDB6C9-0C74-F5BA-B443-94E593D9C6DD}"/>
              </a:ext>
            </a:extLst>
          </p:cNvPr>
          <p:cNvPicPr>
            <a:picLocks noChangeAspect="1"/>
          </p:cNvPicPr>
          <p:nvPr/>
        </p:nvPicPr>
        <p:blipFill>
          <a:blip r:embed="rId2"/>
          <a:stretch>
            <a:fillRect/>
          </a:stretch>
        </p:blipFill>
        <p:spPr>
          <a:xfrm>
            <a:off x="376719" y="3957493"/>
            <a:ext cx="11815281" cy="1306631"/>
          </a:xfrm>
          <a:prstGeom prst="rect">
            <a:avLst/>
          </a:prstGeom>
        </p:spPr>
      </p:pic>
    </p:spTree>
    <p:extLst>
      <p:ext uri="{BB962C8B-B14F-4D97-AF65-F5344CB8AC3E}">
        <p14:creationId xmlns:p14="http://schemas.microsoft.com/office/powerpoint/2010/main" val="30276956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C7290-1411-41EF-292B-CD759B13B956}"/>
              </a:ext>
            </a:extLst>
          </p:cNvPr>
          <p:cNvSpPr>
            <a:spLocks noGrp="1"/>
          </p:cNvSpPr>
          <p:nvPr>
            <p:ph idx="1"/>
          </p:nvPr>
        </p:nvSpPr>
        <p:spPr>
          <a:xfrm>
            <a:off x="2589212" y="297950"/>
            <a:ext cx="8915400" cy="4904355"/>
          </a:xfrm>
        </p:spPr>
        <p:txBody>
          <a:bodyPr/>
          <a:lstStyle/>
          <a:p>
            <a:r>
              <a:rPr lang="en-US" sz="2400" b="0" i="0" dirty="0">
                <a:solidFill>
                  <a:srgbClr val="000000"/>
                </a:solidFill>
                <a:effectLst/>
                <a:latin typeface="Times New Roman" panose="02020603050405020304" pitchFamily="18" charset="0"/>
                <a:cs typeface="Times New Roman" panose="02020603050405020304" pitchFamily="18" charset="0"/>
              </a:rPr>
              <a:t>From the examples above, we have found out that the data set has </a:t>
            </a:r>
            <a:r>
              <a:rPr lang="en-US" sz="2400" b="1" i="0" dirty="0">
                <a:solidFill>
                  <a:srgbClr val="000000"/>
                </a:solidFill>
                <a:effectLst/>
                <a:latin typeface="Times New Roman" panose="02020603050405020304" pitchFamily="18" charset="0"/>
                <a:cs typeface="Times New Roman" panose="02020603050405020304" pitchFamily="18" charset="0"/>
              </a:rPr>
              <a:t>32</a:t>
            </a:r>
            <a:r>
              <a:rPr lang="en-US" sz="2400" b="0" i="0" dirty="0">
                <a:solidFill>
                  <a:srgbClr val="000000"/>
                </a:solidFill>
                <a:effectLst/>
                <a:latin typeface="Times New Roman" panose="02020603050405020304" pitchFamily="18" charset="0"/>
                <a:cs typeface="Times New Roman" panose="02020603050405020304" pitchFamily="18" charset="0"/>
              </a:rPr>
              <a:t> observations (Mazda RX4, Mazda RX4 Wag, Datsun 710, </a:t>
            </a:r>
            <a:r>
              <a:rPr lang="en-US" sz="2400" b="0" i="0" dirty="0" err="1">
                <a:solidFill>
                  <a:srgbClr val="000000"/>
                </a:solidFill>
                <a:effectLst/>
                <a:latin typeface="Times New Roman" panose="02020603050405020304" pitchFamily="18" charset="0"/>
                <a:cs typeface="Times New Roman" panose="02020603050405020304" pitchFamily="18" charset="0"/>
              </a:rPr>
              <a:t>etc</a:t>
            </a:r>
            <a:r>
              <a:rPr lang="en-US" sz="2400" b="0" i="0" dirty="0">
                <a:solidFill>
                  <a:srgbClr val="000000"/>
                </a:solidFill>
                <a:effectLst/>
                <a:latin typeface="Times New Roman" panose="02020603050405020304" pitchFamily="18" charset="0"/>
                <a:cs typeface="Times New Roman" panose="02020603050405020304" pitchFamily="18" charset="0"/>
              </a:rPr>
              <a:t>) and </a:t>
            </a:r>
            <a:r>
              <a:rPr lang="en-US" sz="2400" b="1" i="0" dirty="0">
                <a:solidFill>
                  <a:srgbClr val="000000"/>
                </a:solidFill>
                <a:effectLst/>
                <a:latin typeface="Times New Roman" panose="02020603050405020304" pitchFamily="18" charset="0"/>
                <a:cs typeface="Times New Roman" panose="02020603050405020304" pitchFamily="18" charset="0"/>
              </a:rPr>
              <a:t>11</a:t>
            </a:r>
            <a:r>
              <a:rPr lang="en-US" sz="2400" b="0" i="0" dirty="0">
                <a:solidFill>
                  <a:srgbClr val="000000"/>
                </a:solidFill>
                <a:effectLst/>
                <a:latin typeface="Times New Roman" panose="02020603050405020304" pitchFamily="18" charset="0"/>
                <a:cs typeface="Times New Roman" panose="02020603050405020304" pitchFamily="18" charset="0"/>
              </a:rPr>
              <a:t> variables (mpg, </a:t>
            </a:r>
            <a:r>
              <a:rPr lang="en-US" sz="2400" b="0" i="0" dirty="0" err="1">
                <a:solidFill>
                  <a:srgbClr val="000000"/>
                </a:solidFill>
                <a:effectLst/>
                <a:latin typeface="Times New Roman" panose="02020603050405020304" pitchFamily="18" charset="0"/>
                <a:cs typeface="Times New Roman" panose="02020603050405020304" pitchFamily="18" charset="0"/>
              </a:rPr>
              <a:t>cyl</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disp</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err="1">
                <a:solidFill>
                  <a:srgbClr val="000000"/>
                </a:solidFill>
                <a:effectLst/>
                <a:latin typeface="Times New Roman" panose="02020603050405020304" pitchFamily="18" charset="0"/>
                <a:cs typeface="Times New Roman" panose="02020603050405020304" pitchFamily="18" charset="0"/>
              </a:rPr>
              <a:t>etc</a:t>
            </a:r>
            <a:r>
              <a:rPr lang="en-US" sz="2400" b="0" i="0" dirty="0">
                <a:solidFill>
                  <a:srgbClr val="000000"/>
                </a:solidFill>
                <a:effectLst/>
                <a:latin typeface="Times New Roman" panose="02020603050405020304" pitchFamily="18" charset="0"/>
                <a:cs typeface="Times New Roman" panose="02020603050405020304" pitchFamily="18" charset="0"/>
              </a:rPr>
              <a:t>).</a:t>
            </a:r>
          </a:p>
          <a:p>
            <a:r>
              <a:rPr lang="en-US" sz="2400" b="0" i="0" dirty="0">
                <a:solidFill>
                  <a:srgbClr val="000000"/>
                </a:solidFill>
                <a:effectLst/>
                <a:latin typeface="Times New Roman" panose="02020603050405020304" pitchFamily="18" charset="0"/>
                <a:cs typeface="Times New Roman" panose="02020603050405020304" pitchFamily="18" charset="0"/>
              </a:rPr>
              <a:t>A variable is defined as something that can be measured or counted.</a:t>
            </a:r>
          </a:p>
          <a:p>
            <a:r>
              <a:rPr lang="en-US" sz="2400" dirty="0">
                <a:solidFill>
                  <a:srgbClr val="000000"/>
                </a:solidFill>
                <a:latin typeface="Times New Roman" panose="02020603050405020304" pitchFamily="18" charset="0"/>
                <a:cs typeface="Times New Roman" panose="02020603050405020304" pitchFamily="18" charset="0"/>
              </a:rPr>
              <a:t>A b</a:t>
            </a:r>
            <a:r>
              <a:rPr lang="en-US" sz="2400" b="0" i="0" dirty="0">
                <a:solidFill>
                  <a:srgbClr val="000000"/>
                </a:solidFill>
                <a:effectLst/>
                <a:latin typeface="Times New Roman" panose="02020603050405020304" pitchFamily="18" charset="0"/>
                <a:cs typeface="Times New Roman" panose="02020603050405020304" pitchFamily="18" charset="0"/>
              </a:rPr>
              <a:t>rief explanation of the variables from the </a:t>
            </a:r>
            <a:r>
              <a:rPr lang="en-US" sz="2400" b="0" i="0" dirty="0" err="1">
                <a:solidFill>
                  <a:srgbClr val="000000"/>
                </a:solidFill>
                <a:effectLst/>
                <a:latin typeface="Times New Roman" panose="02020603050405020304" pitchFamily="18" charset="0"/>
                <a:cs typeface="Times New Roman" panose="02020603050405020304" pitchFamily="18" charset="0"/>
              </a:rPr>
              <a:t>mtcars</a:t>
            </a:r>
            <a:r>
              <a:rPr lang="en-US" sz="2400" b="0" i="0" dirty="0">
                <a:solidFill>
                  <a:srgbClr val="000000"/>
                </a:solidFill>
                <a:effectLst/>
                <a:latin typeface="Times New Roman" panose="02020603050405020304" pitchFamily="18" charset="0"/>
                <a:cs typeface="Times New Roman" panose="02020603050405020304" pitchFamily="18" charset="0"/>
              </a:rPr>
              <a:t> data set:</a:t>
            </a:r>
          </a:p>
          <a:p>
            <a:endParaRPr lang="en-US" sz="24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BC68A51D-78A1-C969-5B9B-902D50F3B953}"/>
              </a:ext>
            </a:extLst>
          </p:cNvPr>
          <p:cNvGraphicFramePr>
            <a:graphicFrameLocks noGrp="1"/>
          </p:cNvGraphicFramePr>
          <p:nvPr>
            <p:extLst>
              <p:ext uri="{D42A27DB-BD31-4B8C-83A1-F6EECF244321}">
                <p14:modId xmlns:p14="http://schemas.microsoft.com/office/powerpoint/2010/main" val="2267654985"/>
              </p:ext>
            </p:extLst>
          </p:nvPr>
        </p:nvGraphicFramePr>
        <p:xfrm>
          <a:off x="3222926" y="2750127"/>
          <a:ext cx="6739458" cy="3921288"/>
        </p:xfrm>
        <a:graphic>
          <a:graphicData uri="http://schemas.openxmlformats.org/drawingml/2006/table">
            <a:tbl>
              <a:tblPr>
                <a:tableStyleId>{284E427A-3D55-4303-BF80-6455036E1DE7}</a:tableStyleId>
              </a:tblPr>
              <a:tblGrid>
                <a:gridCol w="1961975">
                  <a:extLst>
                    <a:ext uri="{9D8B030D-6E8A-4147-A177-3AD203B41FA5}">
                      <a16:colId xmlns:a16="http://schemas.microsoft.com/office/drawing/2014/main" val="3517330262"/>
                    </a:ext>
                  </a:extLst>
                </a:gridCol>
                <a:gridCol w="4777483">
                  <a:extLst>
                    <a:ext uri="{9D8B030D-6E8A-4147-A177-3AD203B41FA5}">
                      <a16:colId xmlns:a16="http://schemas.microsoft.com/office/drawing/2014/main" val="4139857697"/>
                    </a:ext>
                  </a:extLst>
                </a:gridCol>
              </a:tblGrid>
              <a:tr h="288734">
                <a:tc>
                  <a:txBody>
                    <a:bodyPr/>
                    <a:lstStyle/>
                    <a:p>
                      <a:pPr algn="ctr" fontAlgn="t"/>
                      <a:r>
                        <a:rPr lang="en-IN" sz="1600" b="1" dirty="0">
                          <a:effectLst/>
                          <a:latin typeface="Times New Roman" panose="02020603050405020304" pitchFamily="18" charset="0"/>
                          <a:cs typeface="Times New Roman" panose="02020603050405020304" pitchFamily="18" charset="0"/>
                        </a:rPr>
                        <a:t>Variable Name</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t"/>
                      <a:r>
                        <a:rPr lang="en-IN" sz="1600" b="1" dirty="0">
                          <a:effectLst/>
                          <a:latin typeface="Times New Roman" panose="02020603050405020304" pitchFamily="18" charset="0"/>
                          <a:cs typeface="Times New Roman" panose="02020603050405020304" pitchFamily="18" charset="0"/>
                        </a:rPr>
                        <a:t>Description</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58466329"/>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mpg</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a:effectLst/>
                          <a:latin typeface="Times New Roman" panose="02020603050405020304" pitchFamily="18" charset="0"/>
                          <a:cs typeface="Times New Roman" panose="02020603050405020304" pitchFamily="18" charset="0"/>
                        </a:rPr>
                        <a:t>Miles/(US) Gallon</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4086155"/>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cyl</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Number of cylinders</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818491093"/>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disp</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Displacement</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045824717"/>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hp</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Gross horsepower</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845241641"/>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drat</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Rear axle ratio</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313585130"/>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wt</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Weight (1000 lbs)</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30156908"/>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qsec</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a:effectLst/>
                          <a:latin typeface="Times New Roman" panose="02020603050405020304" pitchFamily="18" charset="0"/>
                          <a:cs typeface="Times New Roman" panose="02020603050405020304" pitchFamily="18" charset="0"/>
                        </a:rPr>
                        <a:t>1/4 mile time</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367780816"/>
                  </a:ext>
                </a:extLst>
              </a:tr>
              <a:tr h="291562">
                <a:tc>
                  <a:txBody>
                    <a:bodyPr/>
                    <a:lstStyle/>
                    <a:p>
                      <a:pPr algn="l" fontAlgn="t"/>
                      <a:r>
                        <a:rPr lang="en-IN" sz="1600" dirty="0">
                          <a:effectLst/>
                          <a:latin typeface="Times New Roman" panose="02020603050405020304" pitchFamily="18" charset="0"/>
                          <a:cs typeface="Times New Roman" panose="02020603050405020304" pitchFamily="18" charset="0"/>
                        </a:rPr>
                        <a:t>vs</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US" sz="1600">
                          <a:effectLst/>
                          <a:latin typeface="Times New Roman" panose="02020603050405020304" pitchFamily="18" charset="0"/>
                          <a:cs typeface="Times New Roman" panose="02020603050405020304" pitchFamily="18" charset="0"/>
                        </a:rPr>
                        <a:t>Engine (0 = V-shaped, 1 = straight)</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84827075"/>
                  </a:ext>
                </a:extLst>
              </a:tr>
              <a:tr h="380652">
                <a:tc>
                  <a:txBody>
                    <a:bodyPr/>
                    <a:lstStyle/>
                    <a:p>
                      <a:pPr algn="l" fontAlgn="t"/>
                      <a:r>
                        <a:rPr lang="en-IN" sz="1600">
                          <a:effectLst/>
                          <a:latin typeface="Times New Roman" panose="02020603050405020304" pitchFamily="18" charset="0"/>
                          <a:cs typeface="Times New Roman" panose="02020603050405020304" pitchFamily="18" charset="0"/>
                        </a:rPr>
                        <a:t>am</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US" sz="1600">
                          <a:effectLst/>
                          <a:latin typeface="Times New Roman" panose="02020603050405020304" pitchFamily="18" charset="0"/>
                          <a:cs typeface="Times New Roman" panose="02020603050405020304" pitchFamily="18" charset="0"/>
                        </a:rPr>
                        <a:t>Transmission (0 = automatic, 1 = manual)</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19314692"/>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gear</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a:effectLst/>
                          <a:latin typeface="Times New Roman" panose="02020603050405020304" pitchFamily="18" charset="0"/>
                          <a:cs typeface="Times New Roman" panose="02020603050405020304" pitchFamily="18" charset="0"/>
                        </a:rPr>
                        <a:t>Number of forward gears</a:t>
                      </a: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34708507"/>
                  </a:ext>
                </a:extLst>
              </a:tr>
              <a:tr h="288734">
                <a:tc>
                  <a:txBody>
                    <a:bodyPr/>
                    <a:lstStyle/>
                    <a:p>
                      <a:pPr algn="l" fontAlgn="t"/>
                      <a:r>
                        <a:rPr lang="en-IN" sz="1600">
                          <a:effectLst/>
                          <a:latin typeface="Times New Roman" panose="02020603050405020304" pitchFamily="18" charset="0"/>
                          <a:cs typeface="Times New Roman" panose="02020603050405020304" pitchFamily="18" charset="0"/>
                        </a:rPr>
                        <a:t>carb</a:t>
                      </a:r>
                    </a:p>
                  </a:txBody>
                  <a:tcPr marL="78036"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Number of </a:t>
                      </a:r>
                      <a:r>
                        <a:rPr lang="en-IN" sz="1600" dirty="0" err="1">
                          <a:effectLst/>
                          <a:latin typeface="Times New Roman" panose="02020603050405020304" pitchFamily="18" charset="0"/>
                          <a:cs typeface="Times New Roman" panose="02020603050405020304" pitchFamily="18" charset="0"/>
                        </a:rPr>
                        <a:t>carburetors</a:t>
                      </a:r>
                      <a:endParaRPr lang="en-IN" sz="1600" dirty="0">
                        <a:effectLst/>
                        <a:latin typeface="Times New Roman" panose="02020603050405020304" pitchFamily="18" charset="0"/>
                        <a:cs typeface="Times New Roman" panose="02020603050405020304" pitchFamily="18" charset="0"/>
                      </a:endParaRPr>
                    </a:p>
                  </a:txBody>
                  <a:tcPr marL="39018" marR="39018" marT="39018" marB="390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40199898"/>
                  </a:ext>
                </a:extLst>
              </a:tr>
            </a:tbl>
          </a:graphicData>
        </a:graphic>
      </p:graphicFrame>
    </p:spTree>
    <p:extLst>
      <p:ext uri="{BB962C8B-B14F-4D97-AF65-F5344CB8AC3E}">
        <p14:creationId xmlns:p14="http://schemas.microsoft.com/office/powerpoint/2010/main" val="11495268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42DC-0D2A-B708-0CB3-C0E203304250}"/>
              </a:ext>
            </a:extLst>
          </p:cNvPr>
          <p:cNvSpPr>
            <a:spLocks noGrp="1"/>
          </p:cNvSpPr>
          <p:nvPr>
            <p:ph type="title"/>
          </p:nvPr>
        </p:nvSpPr>
        <p:spPr>
          <a:xfrm>
            <a:off x="2592925" y="624110"/>
            <a:ext cx="8911687" cy="721805"/>
          </a:xfrm>
        </p:spPr>
        <p:txBody>
          <a:bodyPr/>
          <a:lstStyle/>
          <a:p>
            <a:r>
              <a:rPr lang="en-IN" dirty="0"/>
              <a:t>Print Variable Values</a:t>
            </a:r>
          </a:p>
        </p:txBody>
      </p:sp>
      <p:sp>
        <p:nvSpPr>
          <p:cNvPr id="3" name="Content Placeholder 2">
            <a:extLst>
              <a:ext uri="{FF2B5EF4-FFF2-40B4-BE49-F238E27FC236}">
                <a16:creationId xmlns:a16="http://schemas.microsoft.com/office/drawing/2014/main" id="{589E18B2-D3B8-3DA3-11E6-548EAA3F7B23}"/>
              </a:ext>
            </a:extLst>
          </p:cNvPr>
          <p:cNvSpPr>
            <a:spLocks noGrp="1"/>
          </p:cNvSpPr>
          <p:nvPr>
            <p:ph idx="1"/>
          </p:nvPr>
        </p:nvSpPr>
        <p:spPr>
          <a:xfrm>
            <a:off x="2589212" y="1345915"/>
            <a:ext cx="8915400" cy="4565307"/>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If you want to print all values that belong to a variable, access the data frame by using the $ sign, and the name of the variable (for example </a:t>
            </a:r>
            <a:r>
              <a:rPr lang="en-US" sz="2400" dirty="0" err="1">
                <a:solidFill>
                  <a:srgbClr val="FF0000"/>
                </a:solidFill>
                <a:latin typeface="Times New Roman" panose="02020603050405020304" pitchFamily="18" charset="0"/>
                <a:cs typeface="Times New Roman" panose="02020603050405020304" pitchFamily="18" charset="0"/>
              </a:rPr>
              <a:t>cyl</a:t>
            </a:r>
            <a:r>
              <a:rPr lang="en-US" sz="2400" dirty="0">
                <a:latin typeface="Times New Roman" panose="02020603050405020304" pitchFamily="18" charset="0"/>
                <a:cs typeface="Times New Roman" panose="02020603050405020304" pitchFamily="18" charset="0"/>
              </a:rPr>
              <a:t> (cylinders)):</a:t>
            </a:r>
          </a:p>
          <a:p>
            <a:pPr marL="400050" lvl="1" indent="0">
              <a:buNone/>
            </a:pPr>
            <a:r>
              <a:rPr lang="en-US" sz="2400" b="0" i="0" dirty="0" err="1">
                <a:solidFill>
                  <a:srgbClr val="000000"/>
                </a:solidFill>
                <a:effectLst/>
                <a:latin typeface="Times New Roman" panose="02020603050405020304" pitchFamily="18" charset="0"/>
                <a:cs typeface="Times New Roman" panose="02020603050405020304" pitchFamily="18" charset="0"/>
              </a:rPr>
              <a:t>Data_Cars</a:t>
            </a:r>
            <a:r>
              <a:rPr lang="en-US" sz="2400" b="0" i="0" dirty="0">
                <a:solidFill>
                  <a:srgbClr val="000000"/>
                </a:solidFill>
                <a:effectLst/>
                <a:latin typeface="Times New Roman" panose="02020603050405020304" pitchFamily="18" charset="0"/>
                <a:cs typeface="Times New Roman" panose="02020603050405020304" pitchFamily="18" charset="0"/>
              </a:rPr>
              <a:t> &lt;- </a:t>
            </a:r>
            <a:r>
              <a:rPr lang="en-US" sz="2400" b="0" i="0" dirty="0" err="1">
                <a:solidFill>
                  <a:srgbClr val="000000"/>
                </a:solidFill>
                <a:effectLst/>
                <a:latin typeface="Times New Roman" panose="02020603050405020304" pitchFamily="18" charset="0"/>
                <a:cs typeface="Times New Roman" panose="02020603050405020304" pitchFamily="18" charset="0"/>
              </a:rPr>
              <a:t>mtcars</a:t>
            </a:r>
            <a:br>
              <a:rPr lang="en-US" sz="2400" dirty="0">
                <a:latin typeface="Times New Roman" panose="02020603050405020304" pitchFamily="18" charset="0"/>
                <a:cs typeface="Times New Roman" panose="02020603050405020304" pitchFamily="18" charset="0"/>
              </a:rPr>
            </a:br>
            <a:r>
              <a:rPr lang="en-US" sz="2400" b="0" i="0" dirty="0" err="1">
                <a:solidFill>
                  <a:srgbClr val="000000"/>
                </a:solidFill>
                <a:effectLst/>
                <a:latin typeface="Times New Roman" panose="02020603050405020304" pitchFamily="18" charset="0"/>
                <a:cs typeface="Times New Roman" panose="02020603050405020304" pitchFamily="18" charset="0"/>
              </a:rPr>
              <a:t>Data_Cars$cyl</a:t>
            </a: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400050" lvl="1"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286ED17-4F16-2801-719F-57F2062B6749}"/>
              </a:ext>
            </a:extLst>
          </p:cNvPr>
          <p:cNvPicPr>
            <a:picLocks noChangeAspect="1"/>
          </p:cNvPicPr>
          <p:nvPr/>
        </p:nvPicPr>
        <p:blipFill>
          <a:blip r:embed="rId2"/>
          <a:stretch>
            <a:fillRect/>
          </a:stretch>
        </p:blipFill>
        <p:spPr>
          <a:xfrm>
            <a:off x="2231352" y="3628568"/>
            <a:ext cx="9631119" cy="333422"/>
          </a:xfrm>
          <a:prstGeom prst="rect">
            <a:avLst/>
          </a:prstGeom>
        </p:spPr>
      </p:pic>
    </p:spTree>
    <p:extLst>
      <p:ext uri="{BB962C8B-B14F-4D97-AF65-F5344CB8AC3E}">
        <p14:creationId xmlns:p14="http://schemas.microsoft.com/office/powerpoint/2010/main" val="18988385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1C6F-EED7-19CE-B0DD-CFDCFF05AE9F}"/>
              </a:ext>
            </a:extLst>
          </p:cNvPr>
          <p:cNvSpPr>
            <a:spLocks noGrp="1"/>
          </p:cNvSpPr>
          <p:nvPr>
            <p:ph type="title"/>
          </p:nvPr>
        </p:nvSpPr>
        <p:spPr>
          <a:xfrm>
            <a:off x="2592925" y="624110"/>
            <a:ext cx="8911687" cy="834820"/>
          </a:xfrm>
        </p:spPr>
        <p:txBody>
          <a:bodyPr/>
          <a:lstStyle/>
          <a:p>
            <a:r>
              <a:rPr lang="en-IN" dirty="0"/>
              <a:t>Sort Variable Values</a:t>
            </a:r>
          </a:p>
        </p:txBody>
      </p:sp>
      <p:sp>
        <p:nvSpPr>
          <p:cNvPr id="3" name="Content Placeholder 2">
            <a:extLst>
              <a:ext uri="{FF2B5EF4-FFF2-40B4-BE49-F238E27FC236}">
                <a16:creationId xmlns:a16="http://schemas.microsoft.com/office/drawing/2014/main" id="{AFC70BAD-B5EE-360D-787C-076096D48017}"/>
              </a:ext>
            </a:extLst>
          </p:cNvPr>
          <p:cNvSpPr>
            <a:spLocks noGrp="1"/>
          </p:cNvSpPr>
          <p:nvPr>
            <p:ph idx="1"/>
          </p:nvPr>
        </p:nvSpPr>
        <p:spPr>
          <a:xfrm>
            <a:off x="2589212" y="1551398"/>
            <a:ext cx="8915400" cy="4359824"/>
          </a:xfrm>
        </p:spPr>
        <p:txBody>
          <a:bodyPr>
            <a:normAutofit/>
          </a:bodyPr>
          <a:lstStyle/>
          <a:p>
            <a:r>
              <a:rPr lang="en-US" sz="2400" dirty="0">
                <a:latin typeface="Times New Roman" panose="02020603050405020304" pitchFamily="18" charset="0"/>
                <a:cs typeface="Times New Roman" panose="02020603050405020304" pitchFamily="18" charset="0"/>
              </a:rPr>
              <a:t>To sort the values, use the </a:t>
            </a:r>
            <a:r>
              <a:rPr lang="en-US" sz="2400" dirty="0">
                <a:solidFill>
                  <a:srgbClr val="FF0000"/>
                </a:solidFill>
                <a:latin typeface="Times New Roman" panose="02020603050405020304" pitchFamily="18" charset="0"/>
                <a:cs typeface="Times New Roman" panose="02020603050405020304" pitchFamily="18" charset="0"/>
              </a:rPr>
              <a:t>sort() </a:t>
            </a:r>
            <a:r>
              <a:rPr lang="en-US" sz="2400" dirty="0">
                <a:latin typeface="Times New Roman" panose="02020603050405020304" pitchFamily="18" charset="0"/>
                <a:cs typeface="Times New Roman" panose="02020603050405020304" pitchFamily="18" charset="0"/>
              </a:rPr>
              <a:t>function:</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FC07B68-9378-FC41-40D5-6E4EE420BDF6}"/>
              </a:ext>
            </a:extLst>
          </p:cNvPr>
          <p:cNvPicPr>
            <a:picLocks noChangeAspect="1"/>
          </p:cNvPicPr>
          <p:nvPr/>
        </p:nvPicPr>
        <p:blipFill>
          <a:blip r:embed="rId2"/>
          <a:stretch>
            <a:fillRect/>
          </a:stretch>
        </p:blipFill>
        <p:spPr>
          <a:xfrm>
            <a:off x="2164668" y="2219950"/>
            <a:ext cx="9764488" cy="1000265"/>
          </a:xfrm>
          <a:prstGeom prst="rect">
            <a:avLst/>
          </a:prstGeom>
        </p:spPr>
      </p:pic>
    </p:spTree>
    <p:extLst>
      <p:ext uri="{BB962C8B-B14F-4D97-AF65-F5344CB8AC3E}">
        <p14:creationId xmlns:p14="http://schemas.microsoft.com/office/powerpoint/2010/main" val="24917740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36BA-80F4-F858-30D3-2B2397537172}"/>
              </a:ext>
            </a:extLst>
          </p:cNvPr>
          <p:cNvSpPr>
            <a:spLocks noGrp="1"/>
          </p:cNvSpPr>
          <p:nvPr>
            <p:ph type="title"/>
          </p:nvPr>
        </p:nvSpPr>
        <p:spPr/>
        <p:txBody>
          <a:bodyPr/>
          <a:lstStyle/>
          <a:p>
            <a:r>
              <a:rPr lang="en-IN" dirty="0"/>
              <a:t>Analyzing the Data</a:t>
            </a:r>
          </a:p>
        </p:txBody>
      </p:sp>
      <p:sp>
        <p:nvSpPr>
          <p:cNvPr id="3" name="Content Placeholder 2">
            <a:extLst>
              <a:ext uri="{FF2B5EF4-FFF2-40B4-BE49-F238E27FC236}">
                <a16:creationId xmlns:a16="http://schemas.microsoft.com/office/drawing/2014/main" id="{E750DF7D-1E90-A2B5-73FB-E7568B5FE44C}"/>
              </a:ext>
            </a:extLst>
          </p:cNvPr>
          <p:cNvSpPr>
            <a:spLocks noGrp="1"/>
          </p:cNvSpPr>
          <p:nvPr>
            <p:ph idx="1"/>
          </p:nvPr>
        </p:nvSpPr>
        <p:spPr>
          <a:xfrm>
            <a:off x="2589212" y="1530849"/>
            <a:ext cx="8915400" cy="4380373"/>
          </a:xfrm>
        </p:spPr>
        <p:txBody>
          <a:bodyPr>
            <a:normAutofit/>
          </a:bodyPr>
          <a:lstStyle/>
          <a:p>
            <a:r>
              <a:rPr lang="en-US" sz="2400" dirty="0">
                <a:latin typeface="Times New Roman" panose="02020603050405020304" pitchFamily="18" charset="0"/>
                <a:cs typeface="Times New Roman" panose="02020603050405020304" pitchFamily="18" charset="0"/>
              </a:rPr>
              <a:t>Now that we have some information about the data set, we can start to analyze it with some statistical numbers.</a:t>
            </a:r>
          </a:p>
          <a:p>
            <a:r>
              <a:rPr lang="en-US" sz="2400" dirty="0">
                <a:latin typeface="Times New Roman" panose="02020603050405020304" pitchFamily="18" charset="0"/>
                <a:cs typeface="Times New Roman" panose="02020603050405020304" pitchFamily="18" charset="0"/>
              </a:rPr>
              <a:t>For example, we can use the </a:t>
            </a:r>
            <a:r>
              <a:rPr lang="en-US" sz="2400" dirty="0">
                <a:solidFill>
                  <a:srgbClr val="FF0000"/>
                </a:solidFill>
                <a:latin typeface="Times New Roman" panose="02020603050405020304" pitchFamily="18" charset="0"/>
                <a:cs typeface="Times New Roman" panose="02020603050405020304" pitchFamily="18" charset="0"/>
              </a:rPr>
              <a:t>summary() </a:t>
            </a:r>
            <a:r>
              <a:rPr lang="en-US" sz="2400" dirty="0">
                <a:latin typeface="Times New Roman" panose="02020603050405020304" pitchFamily="18" charset="0"/>
                <a:cs typeface="Times New Roman" panose="02020603050405020304" pitchFamily="18" charset="0"/>
              </a:rPr>
              <a:t>function to get a statistical summary of the data:</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E1B641C-771D-CA28-6659-6A07491318C0}"/>
              </a:ext>
            </a:extLst>
          </p:cNvPr>
          <p:cNvPicPr>
            <a:picLocks noChangeAspect="1"/>
          </p:cNvPicPr>
          <p:nvPr/>
        </p:nvPicPr>
        <p:blipFill>
          <a:blip r:embed="rId2"/>
          <a:stretch>
            <a:fillRect/>
          </a:stretch>
        </p:blipFill>
        <p:spPr>
          <a:xfrm>
            <a:off x="311478" y="3245822"/>
            <a:ext cx="11894788" cy="3262045"/>
          </a:xfrm>
          <a:prstGeom prst="rect">
            <a:avLst/>
          </a:prstGeom>
        </p:spPr>
      </p:pic>
    </p:spTree>
    <p:extLst>
      <p:ext uri="{BB962C8B-B14F-4D97-AF65-F5344CB8AC3E}">
        <p14:creationId xmlns:p14="http://schemas.microsoft.com/office/powerpoint/2010/main" val="9132670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905BA-5197-0BBA-6102-446EDF3F9712}"/>
              </a:ext>
            </a:extLst>
          </p:cNvPr>
          <p:cNvSpPr>
            <a:spLocks noGrp="1"/>
          </p:cNvSpPr>
          <p:nvPr>
            <p:ph idx="1"/>
          </p:nvPr>
        </p:nvSpPr>
        <p:spPr>
          <a:xfrm>
            <a:off x="2589212" y="883578"/>
            <a:ext cx="8915400" cy="5027644"/>
          </a:xfrm>
        </p:spPr>
        <p:txBody>
          <a:bodyPr>
            <a:noAutofit/>
          </a:bodyPr>
          <a:lstStyle/>
          <a:p>
            <a:r>
              <a:rPr lang="en-US" sz="2400" dirty="0">
                <a:latin typeface="Times New Roman" panose="02020603050405020304" pitchFamily="18" charset="0"/>
                <a:cs typeface="Times New Roman" panose="02020603050405020304" pitchFamily="18" charset="0"/>
              </a:rPr>
              <a:t>The summary() function returns six statistical numbers for each variable:</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Min</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quantile (percentile)</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Median</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Mean</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Third quantile (percentile)</a:t>
            </a:r>
          </a:p>
          <a:p>
            <a:pPr lvl="1">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Max</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94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A627-BC47-82DE-A769-69CC327A2993}"/>
              </a:ext>
            </a:extLst>
          </p:cNvPr>
          <p:cNvSpPr>
            <a:spLocks noGrp="1"/>
          </p:cNvSpPr>
          <p:nvPr>
            <p:ph type="title"/>
          </p:nvPr>
        </p:nvSpPr>
        <p:spPr/>
        <p:txBody>
          <a:bodyPr/>
          <a:lstStyle/>
          <a:p>
            <a:r>
              <a:rPr lang="en-IN" dirty="0"/>
              <a:t>Probability Distributions</a:t>
            </a:r>
          </a:p>
        </p:txBody>
      </p:sp>
      <p:sp>
        <p:nvSpPr>
          <p:cNvPr id="3" name="Content Placeholder 2">
            <a:extLst>
              <a:ext uri="{FF2B5EF4-FFF2-40B4-BE49-F238E27FC236}">
                <a16:creationId xmlns:a16="http://schemas.microsoft.com/office/drawing/2014/main" id="{C41369D7-82AC-524D-0F12-7D77CD9277CC}"/>
              </a:ext>
            </a:extLst>
          </p:cNvPr>
          <p:cNvSpPr>
            <a:spLocks noGrp="1"/>
          </p:cNvSpPr>
          <p:nvPr>
            <p:ph idx="1"/>
          </p:nvPr>
        </p:nvSpPr>
        <p:spPr>
          <a:xfrm>
            <a:off x="2589212" y="1448656"/>
            <a:ext cx="8915400" cy="4462566"/>
          </a:xfrm>
        </p:spPr>
        <p:txBody>
          <a:bodyPr>
            <a:normAutofit/>
          </a:bodyPr>
          <a:lstStyle/>
          <a:p>
            <a:r>
              <a:rPr lang="en-US" sz="2400" dirty="0">
                <a:latin typeface="Times New Roman" panose="02020603050405020304" pitchFamily="18" charset="0"/>
                <a:cs typeface="Times New Roman" panose="02020603050405020304" pitchFamily="18" charset="0"/>
              </a:rPr>
              <a:t>Probability distributions describe how probabilities are distributed over a random variable’s values.</a:t>
            </a:r>
          </a:p>
          <a:p>
            <a:pPr marL="457200" indent="-457200">
              <a:buFont typeface="+mj-lt"/>
              <a:buAutoNum type="alphaUcPeriod"/>
            </a:pPr>
            <a:r>
              <a:rPr lang="en-US" sz="2800" dirty="0">
                <a:latin typeface="Times New Roman" panose="02020603050405020304" pitchFamily="18" charset="0"/>
                <a:cs typeface="Times New Roman" panose="02020603050405020304" pitchFamily="18" charset="0"/>
              </a:rPr>
              <a:t>Discrete Distributions</a:t>
            </a:r>
          </a:p>
          <a:p>
            <a:endParaRPr lang="en-IN" sz="2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DA6F4B7-9352-7FA5-4C8A-B0D298A595A0}"/>
              </a:ext>
            </a:extLst>
          </p:cNvPr>
          <p:cNvGraphicFramePr>
            <a:graphicFrameLocks noGrp="1"/>
          </p:cNvGraphicFramePr>
          <p:nvPr>
            <p:extLst>
              <p:ext uri="{D42A27DB-BD31-4B8C-83A1-F6EECF244321}">
                <p14:modId xmlns:p14="http://schemas.microsoft.com/office/powerpoint/2010/main" val="3798157604"/>
              </p:ext>
            </p:extLst>
          </p:nvPr>
        </p:nvGraphicFramePr>
        <p:xfrm>
          <a:off x="2589212" y="2856216"/>
          <a:ext cx="8915401" cy="3667873"/>
        </p:xfrm>
        <a:graphic>
          <a:graphicData uri="http://schemas.openxmlformats.org/drawingml/2006/table">
            <a:tbl>
              <a:tblPr/>
              <a:tblGrid>
                <a:gridCol w="2321834">
                  <a:extLst>
                    <a:ext uri="{9D8B030D-6E8A-4147-A177-3AD203B41FA5}">
                      <a16:colId xmlns:a16="http://schemas.microsoft.com/office/drawing/2014/main" val="3037378560"/>
                    </a:ext>
                  </a:extLst>
                </a:gridCol>
                <a:gridCol w="3708971">
                  <a:extLst>
                    <a:ext uri="{9D8B030D-6E8A-4147-A177-3AD203B41FA5}">
                      <a16:colId xmlns:a16="http://schemas.microsoft.com/office/drawing/2014/main" val="103311644"/>
                    </a:ext>
                  </a:extLst>
                </a:gridCol>
                <a:gridCol w="2884596">
                  <a:extLst>
                    <a:ext uri="{9D8B030D-6E8A-4147-A177-3AD203B41FA5}">
                      <a16:colId xmlns:a16="http://schemas.microsoft.com/office/drawing/2014/main" val="2438608117"/>
                    </a:ext>
                  </a:extLst>
                </a:gridCol>
              </a:tblGrid>
              <a:tr h="571051">
                <a:tc>
                  <a:txBody>
                    <a:bodyPr/>
                    <a:lstStyle/>
                    <a:p>
                      <a:pPr algn="l"/>
                      <a:r>
                        <a:rPr lang="en-IN" sz="2400" b="1">
                          <a:solidFill>
                            <a:srgbClr val="404040"/>
                          </a:solidFill>
                          <a:effectLst/>
                          <a:latin typeface="Times New Roman" panose="02020603050405020304" pitchFamily="18" charset="0"/>
                          <a:cs typeface="Times New Roman" panose="02020603050405020304" pitchFamily="18" charset="0"/>
                        </a:rPr>
                        <a:t>Distribution</a:t>
                      </a: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400" b="1" dirty="0">
                          <a:solidFill>
                            <a:srgbClr val="404040"/>
                          </a:solidFill>
                          <a:effectLst/>
                          <a:latin typeface="Times New Roman" panose="02020603050405020304" pitchFamily="18" charset="0"/>
                          <a:cs typeface="Times New Roman" panose="02020603050405020304" pitchFamily="18" charset="0"/>
                        </a:rPr>
                        <a:t>Description</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400" b="1" dirty="0">
                          <a:solidFill>
                            <a:srgbClr val="404040"/>
                          </a:solidFill>
                          <a:effectLst/>
                          <a:latin typeface="Times New Roman" panose="02020603050405020304" pitchFamily="18" charset="0"/>
                          <a:cs typeface="Times New Roman" panose="02020603050405020304" pitchFamily="18" charset="0"/>
                        </a:rPr>
                        <a:t>Example Use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091847"/>
                  </a:ext>
                </a:extLst>
              </a:tr>
              <a:tr h="1032274">
                <a:tc>
                  <a:txBody>
                    <a:bodyPr/>
                    <a:lstStyle/>
                    <a:p>
                      <a:r>
                        <a:rPr lang="en-IN" sz="2400" b="1" dirty="0">
                          <a:effectLst/>
                          <a:latin typeface="Times New Roman" panose="02020603050405020304" pitchFamily="18" charset="0"/>
                          <a:cs typeface="Times New Roman" panose="02020603050405020304" pitchFamily="18" charset="0"/>
                        </a:rPr>
                        <a:t>Bernoulli</a:t>
                      </a:r>
                      <a:endParaRPr lang="en-IN" sz="2400" dirty="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Binary outcomes (success/failure)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Coin toss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0930721"/>
                  </a:ext>
                </a:extLst>
              </a:tr>
              <a:tr h="1032274">
                <a:tc>
                  <a:txBody>
                    <a:bodyPr/>
                    <a:lstStyle/>
                    <a:p>
                      <a:r>
                        <a:rPr lang="en-IN" sz="2400" b="1">
                          <a:effectLst/>
                          <a:latin typeface="Times New Roman" panose="02020603050405020304" pitchFamily="18" charset="0"/>
                          <a:cs typeface="Times New Roman" panose="02020603050405020304" pitchFamily="18" charset="0"/>
                        </a:rPr>
                        <a:t>Binomial</a:t>
                      </a:r>
                      <a:endParaRPr lang="en-IN" sz="240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effectLst/>
                          <a:latin typeface="Times New Roman" panose="02020603050405020304" pitchFamily="18" charset="0"/>
                          <a:cs typeface="Times New Roman" panose="02020603050405020304" pitchFamily="18" charset="0"/>
                        </a:rPr>
                        <a:t>Count of successes in </a:t>
                      </a:r>
                      <a:r>
                        <a:rPr lang="en-US" sz="2400" i="1" dirty="0">
                          <a:effectLst/>
                          <a:latin typeface="Times New Roman" panose="02020603050405020304" pitchFamily="18" charset="0"/>
                          <a:cs typeface="Times New Roman" panose="02020603050405020304" pitchFamily="18" charset="0"/>
                        </a:rPr>
                        <a:t>n</a:t>
                      </a:r>
                      <a:r>
                        <a:rPr lang="en-US" sz="2400" dirty="0">
                          <a:effectLst/>
                          <a:latin typeface="Times New Roman" panose="02020603050405020304" pitchFamily="18" charset="0"/>
                          <a:cs typeface="Times New Roman" panose="02020603050405020304" pitchFamily="18" charset="0"/>
                        </a:rPr>
                        <a:t> trials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a:effectLst/>
                          <a:latin typeface="Times New Roman" panose="02020603050405020304" pitchFamily="18" charset="0"/>
                          <a:cs typeface="Times New Roman" panose="02020603050405020304" pitchFamily="18" charset="0"/>
                        </a:rPr>
                        <a:t>Number of defective items in a batch</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8589683"/>
                  </a:ext>
                </a:extLst>
              </a:tr>
              <a:tr h="1032274">
                <a:tc>
                  <a:txBody>
                    <a:bodyPr/>
                    <a:lstStyle/>
                    <a:p>
                      <a:r>
                        <a:rPr lang="en-IN" sz="2400" b="1">
                          <a:effectLst/>
                          <a:latin typeface="Times New Roman" panose="02020603050405020304" pitchFamily="18" charset="0"/>
                          <a:cs typeface="Times New Roman" panose="02020603050405020304" pitchFamily="18" charset="0"/>
                        </a:rPr>
                        <a:t>Poisson</a:t>
                      </a:r>
                      <a:endParaRPr lang="en-IN" sz="240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effectLst/>
                          <a:latin typeface="Times New Roman" panose="02020603050405020304" pitchFamily="18" charset="0"/>
                          <a:cs typeface="Times New Roman" panose="02020603050405020304" pitchFamily="18" charset="0"/>
                        </a:rPr>
                        <a:t>Counts of rare events in fixed intervals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Website visits per hour</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7593735"/>
                  </a:ext>
                </a:extLst>
              </a:tr>
            </a:tbl>
          </a:graphicData>
        </a:graphic>
      </p:graphicFrame>
    </p:spTree>
    <p:extLst>
      <p:ext uri="{BB962C8B-B14F-4D97-AF65-F5344CB8AC3E}">
        <p14:creationId xmlns:p14="http://schemas.microsoft.com/office/powerpoint/2010/main" val="20636695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2F0A-F040-DD47-BA55-E9A157C52A1C}"/>
              </a:ext>
            </a:extLst>
          </p:cNvPr>
          <p:cNvSpPr>
            <a:spLocks noGrp="1"/>
          </p:cNvSpPr>
          <p:nvPr>
            <p:ph type="title"/>
          </p:nvPr>
        </p:nvSpPr>
        <p:spPr/>
        <p:txBody>
          <a:bodyPr/>
          <a:lstStyle/>
          <a:p>
            <a:r>
              <a:rPr lang="en-IN" dirty="0"/>
              <a:t>Max and Min</a:t>
            </a:r>
          </a:p>
        </p:txBody>
      </p:sp>
      <p:sp>
        <p:nvSpPr>
          <p:cNvPr id="3" name="Content Placeholder 2">
            <a:extLst>
              <a:ext uri="{FF2B5EF4-FFF2-40B4-BE49-F238E27FC236}">
                <a16:creationId xmlns:a16="http://schemas.microsoft.com/office/drawing/2014/main" id="{832110B1-9080-AD0E-FE31-750269A431F1}"/>
              </a:ext>
            </a:extLst>
          </p:cNvPr>
          <p:cNvSpPr>
            <a:spLocks noGrp="1"/>
          </p:cNvSpPr>
          <p:nvPr>
            <p:ph idx="1"/>
          </p:nvPr>
        </p:nvSpPr>
        <p:spPr>
          <a:xfrm>
            <a:off x="2589212" y="1273996"/>
            <a:ext cx="8915400" cy="4637226"/>
          </a:xfrm>
        </p:spPr>
        <p:txBody>
          <a:bodyPr>
            <a:normAutofit/>
          </a:bodyPr>
          <a:lstStyle/>
          <a:p>
            <a:pPr algn="just"/>
            <a:r>
              <a:rPr lang="en-US" sz="2000" dirty="0">
                <a:latin typeface="Times New Roman" panose="02020603050405020304" pitchFamily="18" charset="0"/>
                <a:cs typeface="Times New Roman" panose="02020603050405020304" pitchFamily="18" charset="0"/>
              </a:rPr>
              <a:t>You learned from the R Math chapter that R has several built-in math functions. For example, the </a:t>
            </a:r>
            <a:r>
              <a:rPr lang="en-US" sz="2000" dirty="0">
                <a:solidFill>
                  <a:srgbClr val="FF0000"/>
                </a:solidFill>
                <a:latin typeface="Times New Roman" panose="02020603050405020304" pitchFamily="18" charset="0"/>
                <a:cs typeface="Times New Roman" panose="02020603050405020304" pitchFamily="18" charset="0"/>
              </a:rPr>
              <a:t>min( )</a:t>
            </a:r>
            <a:r>
              <a:rPr lang="en-US" sz="2000" dirty="0">
                <a:latin typeface="Times New Roman" panose="02020603050405020304" pitchFamily="18" charset="0"/>
                <a:cs typeface="Times New Roman" panose="02020603050405020304" pitchFamily="18" charset="0"/>
              </a:rPr>
              <a:t> and </a:t>
            </a:r>
            <a:r>
              <a:rPr lang="en-US" sz="2000" dirty="0">
                <a:solidFill>
                  <a:srgbClr val="FF0000"/>
                </a:solidFill>
                <a:latin typeface="Times New Roman" panose="02020603050405020304" pitchFamily="18" charset="0"/>
                <a:cs typeface="Times New Roman" panose="02020603050405020304" pitchFamily="18" charset="0"/>
              </a:rPr>
              <a:t>max( )</a:t>
            </a:r>
            <a:r>
              <a:rPr lang="en-US" sz="2000" dirty="0">
                <a:latin typeface="Times New Roman" panose="02020603050405020304" pitchFamily="18" charset="0"/>
                <a:cs typeface="Times New Roman" panose="02020603050405020304" pitchFamily="18" charset="0"/>
              </a:rPr>
              <a:t> functions can be used to find the lowest or highest value in a set:</a:t>
            </a: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A386B25-6D23-AD38-ACBE-56D659B4A1EC}"/>
              </a:ext>
            </a:extLst>
          </p:cNvPr>
          <p:cNvPicPr>
            <a:picLocks noChangeAspect="1"/>
          </p:cNvPicPr>
          <p:nvPr/>
        </p:nvPicPr>
        <p:blipFill>
          <a:blip r:embed="rId2"/>
          <a:stretch>
            <a:fillRect/>
          </a:stretch>
        </p:blipFill>
        <p:spPr>
          <a:xfrm>
            <a:off x="3066721" y="2402951"/>
            <a:ext cx="3181794" cy="1505160"/>
          </a:xfrm>
          <a:prstGeom prst="rect">
            <a:avLst/>
          </a:prstGeom>
        </p:spPr>
      </p:pic>
    </p:spTree>
    <p:extLst>
      <p:ext uri="{BB962C8B-B14F-4D97-AF65-F5344CB8AC3E}">
        <p14:creationId xmlns:p14="http://schemas.microsoft.com/office/powerpoint/2010/main" val="10140340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45E29-6E5E-26C8-123A-A2EFDF0A0076}"/>
              </a:ext>
            </a:extLst>
          </p:cNvPr>
          <p:cNvSpPr>
            <a:spLocks noGrp="1"/>
          </p:cNvSpPr>
          <p:nvPr>
            <p:ph idx="1"/>
          </p:nvPr>
        </p:nvSpPr>
        <p:spPr>
          <a:xfrm>
            <a:off x="2589212" y="1027416"/>
            <a:ext cx="8915400" cy="4883806"/>
          </a:xfrm>
        </p:spPr>
        <p:txBody>
          <a:bodyPr>
            <a:normAutofit/>
          </a:bodyPr>
          <a:lstStyle/>
          <a:p>
            <a:pPr algn="just"/>
            <a:r>
              <a:rPr lang="en-US" sz="2400" dirty="0">
                <a:latin typeface="Times New Roman" panose="02020603050405020304" pitchFamily="18" charset="0"/>
                <a:cs typeface="Times New Roman" panose="02020603050405020304" pitchFamily="18" charset="0"/>
              </a:rPr>
              <a:t>By observing the table, it looks like the </a:t>
            </a:r>
            <a:r>
              <a:rPr lang="en-US" sz="2400" b="1" dirty="0">
                <a:latin typeface="Times New Roman" panose="02020603050405020304" pitchFamily="18" charset="0"/>
                <a:cs typeface="Times New Roman" panose="02020603050405020304" pitchFamily="18" charset="0"/>
              </a:rPr>
              <a:t>largest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hp</a:t>
            </a:r>
            <a:r>
              <a:rPr lang="en-US" sz="2400" dirty="0">
                <a:latin typeface="Times New Roman" panose="02020603050405020304" pitchFamily="18" charset="0"/>
                <a:cs typeface="Times New Roman" panose="02020603050405020304" pitchFamily="18" charset="0"/>
              </a:rPr>
              <a:t> value belongs to a </a:t>
            </a:r>
            <a:r>
              <a:rPr lang="en-US" sz="2400" b="1" dirty="0">
                <a:latin typeface="Times New Roman" panose="02020603050405020304" pitchFamily="18" charset="0"/>
                <a:cs typeface="Times New Roman" panose="02020603050405020304" pitchFamily="18" charset="0"/>
              </a:rPr>
              <a:t>Maserati Bora</a:t>
            </a:r>
            <a:r>
              <a:rPr lang="en-US" sz="2400" dirty="0">
                <a:latin typeface="Times New Roman" panose="02020603050405020304" pitchFamily="18" charset="0"/>
                <a:cs typeface="Times New Roman" panose="02020603050405020304" pitchFamily="18" charset="0"/>
              </a:rPr>
              <a:t>, and the </a:t>
            </a:r>
            <a:r>
              <a:rPr lang="en-US" sz="2400" b="1" dirty="0">
                <a:latin typeface="Times New Roman" panose="02020603050405020304" pitchFamily="18" charset="0"/>
                <a:cs typeface="Times New Roman" panose="02020603050405020304" pitchFamily="18" charset="0"/>
              </a:rPr>
              <a:t>lowest</a:t>
            </a:r>
            <a:r>
              <a:rPr lang="en-US" sz="2400" dirty="0">
                <a:latin typeface="Times New Roman" panose="02020603050405020304" pitchFamily="18" charset="0"/>
                <a:cs typeface="Times New Roman" panose="02020603050405020304" pitchFamily="18" charset="0"/>
              </a:rPr>
              <a:t> belongs to a </a:t>
            </a:r>
            <a:r>
              <a:rPr lang="en-US" sz="2400" b="1" dirty="0">
                <a:latin typeface="Times New Roman" panose="02020603050405020304" pitchFamily="18" charset="0"/>
                <a:cs typeface="Times New Roman" panose="02020603050405020304" pitchFamily="18" charset="0"/>
              </a:rPr>
              <a:t>Honda Civic</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However, it is much easier (and safer) to let R find out this for us.</a:t>
            </a:r>
          </a:p>
          <a:p>
            <a:pPr algn="just"/>
            <a:r>
              <a:rPr lang="en-US" sz="2400" dirty="0">
                <a:latin typeface="Times New Roman" panose="02020603050405020304" pitchFamily="18" charset="0"/>
                <a:cs typeface="Times New Roman" panose="02020603050405020304" pitchFamily="18" charset="0"/>
              </a:rPr>
              <a:t>For example, we can use the </a:t>
            </a:r>
            <a:r>
              <a:rPr lang="en-US" sz="2400" dirty="0" err="1">
                <a:solidFill>
                  <a:srgbClr val="FF0000"/>
                </a:solidFill>
                <a:latin typeface="Times New Roman" panose="02020603050405020304" pitchFamily="18" charset="0"/>
                <a:cs typeface="Times New Roman" panose="02020603050405020304" pitchFamily="18" charset="0"/>
              </a:rPr>
              <a:t>which.max</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and </a:t>
            </a:r>
            <a:r>
              <a:rPr lang="en-US" sz="2400" dirty="0" err="1">
                <a:solidFill>
                  <a:srgbClr val="FF0000"/>
                </a:solidFill>
                <a:latin typeface="Times New Roman" panose="02020603050405020304" pitchFamily="18" charset="0"/>
                <a:cs typeface="Times New Roman" panose="02020603050405020304" pitchFamily="18" charset="0"/>
              </a:rPr>
              <a:t>which.min</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functions to find the index position of the max and min value in the table:</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FDB21C2-F420-C432-5F8B-5D1AD045EECD}"/>
              </a:ext>
            </a:extLst>
          </p:cNvPr>
          <p:cNvPicPr>
            <a:picLocks noChangeAspect="1"/>
          </p:cNvPicPr>
          <p:nvPr/>
        </p:nvPicPr>
        <p:blipFill>
          <a:blip r:embed="rId2"/>
          <a:stretch>
            <a:fillRect/>
          </a:stretch>
        </p:blipFill>
        <p:spPr>
          <a:xfrm>
            <a:off x="3019008" y="3543498"/>
            <a:ext cx="4039338" cy="2780323"/>
          </a:xfrm>
          <a:prstGeom prst="rect">
            <a:avLst/>
          </a:prstGeom>
        </p:spPr>
      </p:pic>
    </p:spTree>
    <p:extLst>
      <p:ext uri="{BB962C8B-B14F-4D97-AF65-F5344CB8AC3E}">
        <p14:creationId xmlns:p14="http://schemas.microsoft.com/office/powerpoint/2010/main" val="29645426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BA19A9-2965-7C22-A9CA-91A461936BB1}"/>
              </a:ext>
            </a:extLst>
          </p:cNvPr>
          <p:cNvSpPr>
            <a:spLocks noGrp="1"/>
          </p:cNvSpPr>
          <p:nvPr>
            <p:ph idx="1"/>
          </p:nvPr>
        </p:nvSpPr>
        <p:spPr>
          <a:xfrm>
            <a:off x="2589212" y="1212351"/>
            <a:ext cx="8915400" cy="4698871"/>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Or even better, combine </a:t>
            </a:r>
            <a:r>
              <a:rPr lang="en-US" sz="2400" dirty="0" err="1">
                <a:solidFill>
                  <a:srgbClr val="FF0000"/>
                </a:solidFill>
                <a:latin typeface="Times New Roman" panose="02020603050405020304" pitchFamily="18" charset="0"/>
                <a:cs typeface="Times New Roman" panose="02020603050405020304" pitchFamily="18" charset="0"/>
              </a:rPr>
              <a:t>which.max</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and </a:t>
            </a:r>
            <a:r>
              <a:rPr lang="en-US" sz="2400" dirty="0" err="1">
                <a:solidFill>
                  <a:srgbClr val="FF0000"/>
                </a:solidFill>
                <a:latin typeface="Times New Roman" panose="02020603050405020304" pitchFamily="18" charset="0"/>
                <a:cs typeface="Times New Roman" panose="02020603050405020304" pitchFamily="18" charset="0"/>
              </a:rPr>
              <a:t>which.min</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with the </a:t>
            </a:r>
            <a:r>
              <a:rPr lang="en-US" sz="2400" dirty="0" err="1">
                <a:solidFill>
                  <a:srgbClr val="FF0000"/>
                </a:solidFill>
                <a:latin typeface="Times New Roman" panose="02020603050405020304" pitchFamily="18" charset="0"/>
                <a:cs typeface="Times New Roman" panose="02020603050405020304" pitchFamily="18" charset="0"/>
              </a:rPr>
              <a:t>rownames</a:t>
            </a:r>
            <a:r>
              <a:rPr lang="en-US" sz="2400" dirty="0">
                <a:solidFill>
                  <a:srgbClr val="FF0000"/>
                </a:solidFill>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function to get the name of the car with the largest and smallest horsepower:</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The Maserati Bora is the car with the highest horsepower, and the Honda Civic is the car with the lowest horsepower.</a:t>
            </a: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CD64738-EF48-0EBA-3029-862C1C319EF9}"/>
              </a:ext>
            </a:extLst>
          </p:cNvPr>
          <p:cNvPicPr>
            <a:picLocks noChangeAspect="1"/>
          </p:cNvPicPr>
          <p:nvPr/>
        </p:nvPicPr>
        <p:blipFill>
          <a:blip r:embed="rId2"/>
          <a:stretch>
            <a:fillRect/>
          </a:stretch>
        </p:blipFill>
        <p:spPr>
          <a:xfrm>
            <a:off x="2780837" y="2685946"/>
            <a:ext cx="6630325" cy="1486107"/>
          </a:xfrm>
          <a:prstGeom prst="rect">
            <a:avLst/>
          </a:prstGeom>
        </p:spPr>
      </p:pic>
    </p:spTree>
    <p:extLst>
      <p:ext uri="{BB962C8B-B14F-4D97-AF65-F5344CB8AC3E}">
        <p14:creationId xmlns:p14="http://schemas.microsoft.com/office/powerpoint/2010/main" val="23641874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086A-C972-E87A-2761-B054F5ECBBFB}"/>
              </a:ext>
            </a:extLst>
          </p:cNvPr>
          <p:cNvSpPr>
            <a:spLocks noGrp="1"/>
          </p:cNvSpPr>
          <p:nvPr>
            <p:ph type="title"/>
          </p:nvPr>
        </p:nvSpPr>
        <p:spPr/>
        <p:txBody>
          <a:bodyPr/>
          <a:lstStyle/>
          <a:p>
            <a:r>
              <a:rPr lang="en-IN" dirty="0"/>
              <a:t>Outliers</a:t>
            </a:r>
          </a:p>
        </p:txBody>
      </p:sp>
      <p:sp>
        <p:nvSpPr>
          <p:cNvPr id="3" name="Content Placeholder 2">
            <a:extLst>
              <a:ext uri="{FF2B5EF4-FFF2-40B4-BE49-F238E27FC236}">
                <a16:creationId xmlns:a16="http://schemas.microsoft.com/office/drawing/2014/main" id="{B16AA847-59CA-3CF3-8719-12829A395315}"/>
              </a:ext>
            </a:extLst>
          </p:cNvPr>
          <p:cNvSpPr>
            <a:spLocks noGrp="1"/>
          </p:cNvSpPr>
          <p:nvPr>
            <p:ph idx="1"/>
          </p:nvPr>
        </p:nvSpPr>
        <p:spPr>
          <a:xfrm>
            <a:off x="2589212" y="1356189"/>
            <a:ext cx="8915400" cy="4555033"/>
          </a:xfrm>
        </p:spPr>
        <p:txBody>
          <a:bodyPr>
            <a:normAutofit/>
          </a:bodyPr>
          <a:lstStyle/>
          <a:p>
            <a:r>
              <a:rPr lang="en-US" sz="2400" dirty="0">
                <a:latin typeface="Times New Roman" panose="02020603050405020304" pitchFamily="18" charset="0"/>
                <a:cs typeface="Times New Roman" panose="02020603050405020304" pitchFamily="18" charset="0"/>
              </a:rPr>
              <a:t>Max and min can also be used to detect outliers. An outlier is a data point that differs from rest of the observations.</a:t>
            </a:r>
          </a:p>
          <a:p>
            <a:r>
              <a:rPr lang="en-US" sz="2400" dirty="0">
                <a:latin typeface="Times New Roman" panose="02020603050405020304" pitchFamily="18" charset="0"/>
                <a:cs typeface="Times New Roman" panose="02020603050405020304" pitchFamily="18" charset="0"/>
              </a:rPr>
              <a:t>Example of data points that could have been outliers in the </a:t>
            </a:r>
            <a:r>
              <a:rPr lang="en-US" sz="2400" dirty="0" err="1">
                <a:latin typeface="Times New Roman" panose="02020603050405020304" pitchFamily="18" charset="0"/>
                <a:cs typeface="Times New Roman" panose="02020603050405020304" pitchFamily="18" charset="0"/>
              </a:rPr>
              <a:t>mtcars</a:t>
            </a:r>
            <a:r>
              <a:rPr lang="en-US" sz="2400" dirty="0">
                <a:latin typeface="Times New Roman" panose="02020603050405020304" pitchFamily="18" charset="0"/>
                <a:cs typeface="Times New Roman" panose="02020603050405020304" pitchFamily="18" charset="0"/>
              </a:rPr>
              <a:t> data set:</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maximum of forward gears of a car was 11</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minimum of horsepower of a car was 0</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maximum weight of a car was 50 000 </a:t>
            </a:r>
            <a:r>
              <a:rPr lang="en-US" sz="2400" dirty="0" err="1">
                <a:latin typeface="Times New Roman" panose="02020603050405020304" pitchFamily="18" charset="0"/>
                <a:cs typeface="Times New Roman" panose="02020603050405020304" pitchFamily="18" charset="0"/>
              </a:rPr>
              <a:t>lbs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6202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69B3-DDDF-BFB7-1E61-E13AC834B6C5}"/>
              </a:ext>
            </a:extLst>
          </p:cNvPr>
          <p:cNvSpPr>
            <a:spLocks noGrp="1"/>
          </p:cNvSpPr>
          <p:nvPr>
            <p:ph type="title"/>
          </p:nvPr>
        </p:nvSpPr>
        <p:spPr>
          <a:xfrm>
            <a:off x="2592925" y="624110"/>
            <a:ext cx="8911687" cy="649886"/>
          </a:xfrm>
        </p:spPr>
        <p:txBody>
          <a:bodyPr/>
          <a:lstStyle/>
          <a:p>
            <a:r>
              <a:rPr lang="en-IN" dirty="0"/>
              <a:t>R Mean</a:t>
            </a:r>
          </a:p>
        </p:txBody>
      </p:sp>
      <p:sp>
        <p:nvSpPr>
          <p:cNvPr id="3" name="Content Placeholder 2">
            <a:extLst>
              <a:ext uri="{FF2B5EF4-FFF2-40B4-BE49-F238E27FC236}">
                <a16:creationId xmlns:a16="http://schemas.microsoft.com/office/drawing/2014/main" id="{C795997E-9E96-4ACB-3B29-07F3E0BD27AC}"/>
              </a:ext>
            </a:extLst>
          </p:cNvPr>
          <p:cNvSpPr>
            <a:spLocks noGrp="1"/>
          </p:cNvSpPr>
          <p:nvPr>
            <p:ph idx="1"/>
          </p:nvPr>
        </p:nvSpPr>
        <p:spPr>
          <a:xfrm>
            <a:off x="2589212" y="1273996"/>
            <a:ext cx="8915400" cy="4637226"/>
          </a:xfrm>
        </p:spPr>
        <p:txBody>
          <a:bodyPr/>
          <a:lstStyle/>
          <a:p>
            <a:pPr algn="l">
              <a:buNone/>
            </a:pPr>
            <a:r>
              <a:rPr lang="en-US" sz="2400" b="0" i="0" dirty="0">
                <a:solidFill>
                  <a:schemeClr val="tx1"/>
                </a:solidFill>
                <a:effectLst/>
                <a:latin typeface="Times New Roman" panose="02020603050405020304" pitchFamily="18" charset="0"/>
                <a:cs typeface="Times New Roman" panose="02020603050405020304" pitchFamily="18" charset="0"/>
              </a:rPr>
              <a:t>In statistics, there are often three values that interest us:</a:t>
            </a:r>
          </a:p>
          <a:p>
            <a:pPr algn="l">
              <a:buFont typeface="Arial" panose="020B0604020202020204" pitchFamily="34" charset="0"/>
              <a:buChar char="•"/>
            </a:pPr>
            <a:r>
              <a:rPr lang="en-US" sz="2400" b="1" i="0" dirty="0">
                <a:solidFill>
                  <a:schemeClr val="tx1"/>
                </a:solidFill>
                <a:effectLst/>
                <a:latin typeface="Times New Roman" panose="02020603050405020304" pitchFamily="18" charset="0"/>
                <a:cs typeface="Times New Roman" panose="02020603050405020304" pitchFamily="18" charset="0"/>
              </a:rPr>
              <a:t>Mean</a:t>
            </a:r>
            <a:r>
              <a:rPr lang="en-US" sz="2400" b="0" i="0" dirty="0">
                <a:solidFill>
                  <a:schemeClr val="tx1"/>
                </a:solidFill>
                <a:effectLst/>
                <a:latin typeface="Times New Roman" panose="02020603050405020304" pitchFamily="18" charset="0"/>
                <a:cs typeface="Times New Roman" panose="02020603050405020304" pitchFamily="18" charset="0"/>
              </a:rPr>
              <a:t> - The average value</a:t>
            </a:r>
          </a:p>
          <a:p>
            <a:pPr algn="l">
              <a:buFont typeface="Arial" panose="020B0604020202020204" pitchFamily="34" charset="0"/>
              <a:buChar char="•"/>
            </a:pPr>
            <a:r>
              <a:rPr lang="en-US" sz="2400" b="1" i="0" dirty="0">
                <a:solidFill>
                  <a:schemeClr val="tx1"/>
                </a:solidFill>
                <a:effectLst/>
                <a:latin typeface="Times New Roman" panose="02020603050405020304" pitchFamily="18" charset="0"/>
                <a:cs typeface="Times New Roman" panose="02020603050405020304" pitchFamily="18" charset="0"/>
              </a:rPr>
              <a:t>Median</a:t>
            </a:r>
            <a:r>
              <a:rPr lang="en-US" sz="2400" b="0" i="0" dirty="0">
                <a:solidFill>
                  <a:schemeClr val="tx1"/>
                </a:solidFill>
                <a:effectLst/>
                <a:latin typeface="Times New Roman" panose="02020603050405020304" pitchFamily="18" charset="0"/>
                <a:cs typeface="Times New Roman" panose="02020603050405020304" pitchFamily="18" charset="0"/>
              </a:rPr>
              <a:t> - The middle value</a:t>
            </a:r>
          </a:p>
          <a:p>
            <a:pPr algn="l">
              <a:buFont typeface="Arial" panose="020B0604020202020204" pitchFamily="34" charset="0"/>
              <a:buChar char="•"/>
            </a:pPr>
            <a:r>
              <a:rPr lang="en-US" sz="2400" b="1" i="0" dirty="0">
                <a:solidFill>
                  <a:schemeClr val="tx1"/>
                </a:solidFill>
                <a:effectLst/>
                <a:latin typeface="Times New Roman" panose="02020603050405020304" pitchFamily="18" charset="0"/>
                <a:cs typeface="Times New Roman" panose="02020603050405020304" pitchFamily="18" charset="0"/>
              </a:rPr>
              <a:t>Mode</a:t>
            </a:r>
            <a:r>
              <a:rPr lang="en-US" sz="2400" b="0" i="0" dirty="0">
                <a:solidFill>
                  <a:schemeClr val="tx1"/>
                </a:solidFill>
                <a:effectLst/>
                <a:latin typeface="Times New Roman" panose="02020603050405020304" pitchFamily="18" charset="0"/>
                <a:cs typeface="Times New Roman" panose="02020603050405020304" pitchFamily="18" charset="0"/>
              </a:rPr>
              <a:t> - The most common value</a:t>
            </a:r>
          </a:p>
          <a:p>
            <a:endParaRPr lang="en-IN" dirty="0"/>
          </a:p>
        </p:txBody>
      </p:sp>
    </p:spTree>
    <p:extLst>
      <p:ext uri="{BB962C8B-B14F-4D97-AF65-F5344CB8AC3E}">
        <p14:creationId xmlns:p14="http://schemas.microsoft.com/office/powerpoint/2010/main" val="19022158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EC01-AF93-5F4B-0F31-23D972EC0000}"/>
              </a:ext>
            </a:extLst>
          </p:cNvPr>
          <p:cNvSpPr>
            <a:spLocks noGrp="1"/>
          </p:cNvSpPr>
          <p:nvPr>
            <p:ph type="title"/>
          </p:nvPr>
        </p:nvSpPr>
        <p:spPr/>
        <p:txBody>
          <a:bodyPr/>
          <a:lstStyle/>
          <a:p>
            <a:r>
              <a:rPr lang="en-IN" dirty="0"/>
              <a:t>Mean</a:t>
            </a:r>
          </a:p>
        </p:txBody>
      </p:sp>
      <p:sp>
        <p:nvSpPr>
          <p:cNvPr id="3" name="Content Placeholder 2">
            <a:extLst>
              <a:ext uri="{FF2B5EF4-FFF2-40B4-BE49-F238E27FC236}">
                <a16:creationId xmlns:a16="http://schemas.microsoft.com/office/drawing/2014/main" id="{00EB54E9-66E1-FB68-B6B5-36E0340F750A}"/>
              </a:ext>
            </a:extLst>
          </p:cNvPr>
          <p:cNvSpPr>
            <a:spLocks noGrp="1"/>
          </p:cNvSpPr>
          <p:nvPr>
            <p:ph idx="1"/>
          </p:nvPr>
        </p:nvSpPr>
        <p:spPr>
          <a:xfrm>
            <a:off x="2589212" y="1325366"/>
            <a:ext cx="8915400" cy="4585856"/>
          </a:xfrm>
        </p:spPr>
        <p:txBody>
          <a:bodyPr>
            <a:normAutofit/>
          </a:bodyPr>
          <a:lstStyle/>
          <a:p>
            <a:pPr algn="just"/>
            <a:r>
              <a:rPr lang="en-US" sz="2400" dirty="0">
                <a:latin typeface="Times New Roman" panose="02020603050405020304" pitchFamily="18" charset="0"/>
                <a:cs typeface="Times New Roman" panose="02020603050405020304" pitchFamily="18" charset="0"/>
              </a:rPr>
              <a:t>To calculate the average value (mean) of a variable from the </a:t>
            </a:r>
            <a:r>
              <a:rPr lang="en-US" sz="2400" dirty="0" err="1">
                <a:solidFill>
                  <a:srgbClr val="FF0000"/>
                </a:solidFill>
                <a:latin typeface="Times New Roman" panose="02020603050405020304" pitchFamily="18" charset="0"/>
                <a:cs typeface="Times New Roman" panose="02020603050405020304" pitchFamily="18" charset="0"/>
              </a:rPr>
              <a:t>mtcars</a:t>
            </a:r>
            <a:r>
              <a:rPr lang="en-US" sz="2400" dirty="0">
                <a:latin typeface="Times New Roman" panose="02020603050405020304" pitchFamily="18" charset="0"/>
                <a:cs typeface="Times New Roman" panose="02020603050405020304" pitchFamily="18" charset="0"/>
              </a:rPr>
              <a:t> data set, find the sum of all values, and divide the sum by the number of values.</a:t>
            </a:r>
          </a:p>
          <a:p>
            <a:pPr algn="just"/>
            <a:r>
              <a:rPr lang="en-US" sz="2400" dirty="0">
                <a:latin typeface="Times New Roman" panose="02020603050405020304" pitchFamily="18" charset="0"/>
                <a:cs typeface="Times New Roman" panose="02020603050405020304" pitchFamily="18" charset="0"/>
              </a:rPr>
              <a:t>Example: Sorted observation of wt. (weight)</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Find the average weight (</a:t>
            </a:r>
            <a:r>
              <a:rPr lang="en-US" sz="2400" dirty="0" err="1">
                <a:latin typeface="Times New Roman" panose="02020603050405020304" pitchFamily="18" charset="0"/>
                <a:cs typeface="Times New Roman" panose="02020603050405020304" pitchFamily="18" charset="0"/>
              </a:rPr>
              <a:t>wt</a:t>
            </a:r>
            <a:r>
              <a:rPr lang="en-US" sz="2400" dirty="0">
                <a:latin typeface="Times New Roman" panose="02020603050405020304" pitchFamily="18" charset="0"/>
                <a:cs typeface="Times New Roman" panose="02020603050405020304" pitchFamily="18" charset="0"/>
              </a:rPr>
              <a:t>) of a car:</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9F8495DA-0BE0-27B5-6F88-6C390F94DEDA}"/>
              </a:ext>
            </a:extLst>
          </p:cNvPr>
          <p:cNvGraphicFramePr>
            <a:graphicFrameLocks noGrp="1"/>
          </p:cNvGraphicFramePr>
          <p:nvPr>
            <p:extLst>
              <p:ext uri="{D42A27DB-BD31-4B8C-83A1-F6EECF244321}">
                <p14:modId xmlns:p14="http://schemas.microsoft.com/office/powerpoint/2010/main" val="408087974"/>
              </p:ext>
            </p:extLst>
          </p:nvPr>
        </p:nvGraphicFramePr>
        <p:xfrm>
          <a:off x="3022627" y="3083561"/>
          <a:ext cx="7395368" cy="1869440"/>
        </p:xfrm>
        <a:graphic>
          <a:graphicData uri="http://schemas.openxmlformats.org/drawingml/2006/table">
            <a:tbl>
              <a:tblPr/>
              <a:tblGrid>
                <a:gridCol w="924421">
                  <a:extLst>
                    <a:ext uri="{9D8B030D-6E8A-4147-A177-3AD203B41FA5}">
                      <a16:colId xmlns:a16="http://schemas.microsoft.com/office/drawing/2014/main" val="1051894898"/>
                    </a:ext>
                  </a:extLst>
                </a:gridCol>
                <a:gridCol w="924421">
                  <a:extLst>
                    <a:ext uri="{9D8B030D-6E8A-4147-A177-3AD203B41FA5}">
                      <a16:colId xmlns:a16="http://schemas.microsoft.com/office/drawing/2014/main" val="3344413927"/>
                    </a:ext>
                  </a:extLst>
                </a:gridCol>
                <a:gridCol w="924421">
                  <a:extLst>
                    <a:ext uri="{9D8B030D-6E8A-4147-A177-3AD203B41FA5}">
                      <a16:colId xmlns:a16="http://schemas.microsoft.com/office/drawing/2014/main" val="1463595144"/>
                    </a:ext>
                  </a:extLst>
                </a:gridCol>
                <a:gridCol w="924421">
                  <a:extLst>
                    <a:ext uri="{9D8B030D-6E8A-4147-A177-3AD203B41FA5}">
                      <a16:colId xmlns:a16="http://schemas.microsoft.com/office/drawing/2014/main" val="1813106050"/>
                    </a:ext>
                  </a:extLst>
                </a:gridCol>
                <a:gridCol w="924421">
                  <a:extLst>
                    <a:ext uri="{9D8B030D-6E8A-4147-A177-3AD203B41FA5}">
                      <a16:colId xmlns:a16="http://schemas.microsoft.com/office/drawing/2014/main" val="2103666755"/>
                    </a:ext>
                  </a:extLst>
                </a:gridCol>
                <a:gridCol w="924421">
                  <a:extLst>
                    <a:ext uri="{9D8B030D-6E8A-4147-A177-3AD203B41FA5}">
                      <a16:colId xmlns:a16="http://schemas.microsoft.com/office/drawing/2014/main" val="2745697104"/>
                    </a:ext>
                  </a:extLst>
                </a:gridCol>
                <a:gridCol w="924421">
                  <a:extLst>
                    <a:ext uri="{9D8B030D-6E8A-4147-A177-3AD203B41FA5}">
                      <a16:colId xmlns:a16="http://schemas.microsoft.com/office/drawing/2014/main" val="1760355552"/>
                    </a:ext>
                  </a:extLst>
                </a:gridCol>
                <a:gridCol w="924421">
                  <a:extLst>
                    <a:ext uri="{9D8B030D-6E8A-4147-A177-3AD203B41FA5}">
                      <a16:colId xmlns:a16="http://schemas.microsoft.com/office/drawing/2014/main" val="2525168735"/>
                    </a:ext>
                  </a:extLst>
                </a:gridCol>
              </a:tblGrid>
              <a:tr h="0">
                <a:tc>
                  <a:txBody>
                    <a:bodyPr/>
                    <a:lstStyle/>
                    <a:p>
                      <a:pPr algn="just" fontAlgn="t"/>
                      <a:r>
                        <a:rPr lang="en-IN" sz="2400">
                          <a:effectLst/>
                          <a:latin typeface="Times New Roman" panose="02020603050405020304" pitchFamily="18" charset="0"/>
                          <a:cs typeface="Times New Roman" panose="02020603050405020304" pitchFamily="18" charset="0"/>
                        </a:rPr>
                        <a:t>1.513</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1.615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1.835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1.935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2.140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2.200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2.320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2.465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76357580"/>
                  </a:ext>
                </a:extLst>
              </a:tr>
              <a:tr h="0">
                <a:tc>
                  <a:txBody>
                    <a:bodyPr/>
                    <a:lstStyle/>
                    <a:p>
                      <a:pPr algn="just" fontAlgn="t"/>
                      <a:r>
                        <a:rPr lang="en-IN" sz="2400">
                          <a:effectLst/>
                          <a:latin typeface="Times New Roman" panose="02020603050405020304" pitchFamily="18" charset="0"/>
                          <a:cs typeface="Times New Roman" panose="02020603050405020304" pitchFamily="18" charset="0"/>
                        </a:rPr>
                        <a:t>2.620</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2.770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2.780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2.875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3.150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3.170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3.190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3.215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75826618"/>
                  </a:ext>
                </a:extLst>
              </a:tr>
              <a:tr h="0">
                <a:tc>
                  <a:txBody>
                    <a:bodyPr/>
                    <a:lstStyle/>
                    <a:p>
                      <a:pPr algn="just" fontAlgn="t"/>
                      <a:r>
                        <a:rPr lang="en-IN" sz="2400">
                          <a:effectLst/>
                          <a:latin typeface="Times New Roman" panose="02020603050405020304" pitchFamily="18" charset="0"/>
                          <a:cs typeface="Times New Roman" panose="02020603050405020304" pitchFamily="18" charset="0"/>
                        </a:rPr>
                        <a:t>3.435</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3.460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3.520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3.570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3.570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25338606"/>
                  </a:ext>
                </a:extLst>
              </a:tr>
              <a:tr h="0">
                <a:tc>
                  <a:txBody>
                    <a:bodyPr/>
                    <a:lstStyle/>
                    <a:p>
                      <a:pPr algn="just" fontAlgn="t"/>
                      <a:r>
                        <a:rPr lang="en-IN" sz="2400">
                          <a:effectLst/>
                          <a:latin typeface="Times New Roman" panose="02020603050405020304" pitchFamily="18" charset="0"/>
                          <a:cs typeface="Times New Roman" panose="02020603050405020304" pitchFamily="18" charset="0"/>
                        </a:rPr>
                        <a:t>3.730</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3.780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3.840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3.845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4.070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5.250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a:effectLst/>
                          <a:latin typeface="Times New Roman" panose="02020603050405020304" pitchFamily="18" charset="0"/>
                          <a:cs typeface="Times New Roman" panose="02020603050405020304" pitchFamily="18" charset="0"/>
                        </a:rPr>
                        <a:t>5.345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just" fontAlgn="t"/>
                      <a:r>
                        <a:rPr lang="en-IN" sz="2400" dirty="0">
                          <a:effectLst/>
                          <a:latin typeface="Times New Roman" panose="02020603050405020304" pitchFamily="18" charset="0"/>
                          <a:cs typeface="Times New Roman" panose="02020603050405020304" pitchFamily="18" charset="0"/>
                        </a:rPr>
                        <a:t>5.424</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678061199"/>
                  </a:ext>
                </a:extLst>
              </a:tr>
            </a:tbl>
          </a:graphicData>
        </a:graphic>
      </p:graphicFrame>
      <p:pic>
        <p:nvPicPr>
          <p:cNvPr id="8" name="Picture 7">
            <a:extLst>
              <a:ext uri="{FF2B5EF4-FFF2-40B4-BE49-F238E27FC236}">
                <a16:creationId xmlns:a16="http://schemas.microsoft.com/office/drawing/2014/main" id="{E50416C3-B69A-7280-5601-2B02127F2431}"/>
              </a:ext>
            </a:extLst>
          </p:cNvPr>
          <p:cNvPicPr>
            <a:picLocks noChangeAspect="1"/>
          </p:cNvPicPr>
          <p:nvPr/>
        </p:nvPicPr>
        <p:blipFill>
          <a:blip r:embed="rId2"/>
          <a:stretch>
            <a:fillRect/>
          </a:stretch>
        </p:blipFill>
        <p:spPr>
          <a:xfrm>
            <a:off x="3076154" y="5532634"/>
            <a:ext cx="3019846" cy="1038370"/>
          </a:xfrm>
          <a:prstGeom prst="rect">
            <a:avLst/>
          </a:prstGeom>
        </p:spPr>
      </p:pic>
    </p:spTree>
    <p:extLst>
      <p:ext uri="{BB962C8B-B14F-4D97-AF65-F5344CB8AC3E}">
        <p14:creationId xmlns:p14="http://schemas.microsoft.com/office/powerpoint/2010/main" val="34766205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8CE9-29FD-BE51-6604-49ABC323EF03}"/>
              </a:ext>
            </a:extLst>
          </p:cNvPr>
          <p:cNvSpPr>
            <a:spLocks noGrp="1"/>
          </p:cNvSpPr>
          <p:nvPr>
            <p:ph type="title"/>
          </p:nvPr>
        </p:nvSpPr>
        <p:spPr>
          <a:xfrm>
            <a:off x="2592925" y="624110"/>
            <a:ext cx="8911687" cy="625570"/>
          </a:xfrm>
        </p:spPr>
        <p:txBody>
          <a:bodyPr>
            <a:normAutofit fontScale="90000"/>
          </a:bodyPr>
          <a:lstStyle/>
          <a:p>
            <a:r>
              <a:rPr lang="en-IN" dirty="0"/>
              <a:t>Median</a:t>
            </a:r>
          </a:p>
        </p:txBody>
      </p:sp>
      <p:sp>
        <p:nvSpPr>
          <p:cNvPr id="3" name="Content Placeholder 2">
            <a:extLst>
              <a:ext uri="{FF2B5EF4-FFF2-40B4-BE49-F238E27FC236}">
                <a16:creationId xmlns:a16="http://schemas.microsoft.com/office/drawing/2014/main" id="{D267E48D-3A12-A8F0-C393-640371918D7F}"/>
              </a:ext>
            </a:extLst>
          </p:cNvPr>
          <p:cNvSpPr>
            <a:spLocks noGrp="1"/>
          </p:cNvSpPr>
          <p:nvPr>
            <p:ph idx="1"/>
          </p:nvPr>
        </p:nvSpPr>
        <p:spPr>
          <a:xfrm>
            <a:off x="2589212" y="1249680"/>
            <a:ext cx="8915400" cy="4661542"/>
          </a:xfrm>
        </p:spPr>
        <p:txBody>
          <a:bodyPr>
            <a:norm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The median value is the value in the middle, after you have sorted all the values.</a:t>
            </a:r>
          </a:p>
          <a:p>
            <a:pPr algn="just"/>
            <a:r>
              <a:rPr lang="en-US" sz="2400" b="0" i="0" dirty="0">
                <a:solidFill>
                  <a:srgbClr val="000000"/>
                </a:solidFill>
                <a:effectLst/>
                <a:latin typeface="Times New Roman" panose="02020603050405020304" pitchFamily="18" charset="0"/>
                <a:cs typeface="Times New Roman" panose="02020603050405020304" pitchFamily="18" charset="0"/>
              </a:rPr>
              <a:t>Find the mid point value of weight (</a:t>
            </a:r>
            <a:r>
              <a:rPr lang="en-US" sz="2400" b="0" i="0" dirty="0" err="1">
                <a:solidFill>
                  <a:srgbClr val="000000"/>
                </a:solidFill>
                <a:effectLst/>
                <a:latin typeface="Times New Roman" panose="02020603050405020304" pitchFamily="18" charset="0"/>
                <a:cs typeface="Times New Roman" panose="02020603050405020304" pitchFamily="18" charset="0"/>
              </a:rPr>
              <a:t>wt</a:t>
            </a:r>
            <a:r>
              <a:rPr lang="en-US" sz="24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sz="2400" b="0" i="0" dirty="0">
              <a:solidFill>
                <a:srgbClr val="000000"/>
              </a:solidFill>
              <a:effectLst/>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59FF9AA-852F-B39F-F4C8-F3BF6EDAD93F}"/>
              </a:ext>
            </a:extLst>
          </p:cNvPr>
          <p:cNvPicPr>
            <a:picLocks noChangeAspect="1"/>
          </p:cNvPicPr>
          <p:nvPr/>
        </p:nvPicPr>
        <p:blipFill>
          <a:blip r:embed="rId2"/>
          <a:stretch>
            <a:fillRect/>
          </a:stretch>
        </p:blipFill>
        <p:spPr>
          <a:xfrm>
            <a:off x="2996660" y="2721538"/>
            <a:ext cx="3191320" cy="1028844"/>
          </a:xfrm>
          <a:prstGeom prst="rect">
            <a:avLst/>
          </a:prstGeom>
        </p:spPr>
      </p:pic>
    </p:spTree>
    <p:extLst>
      <p:ext uri="{BB962C8B-B14F-4D97-AF65-F5344CB8AC3E}">
        <p14:creationId xmlns:p14="http://schemas.microsoft.com/office/powerpoint/2010/main" val="1653421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6F5A9-D8BA-7B6B-7E2C-42B0AD7B8817}"/>
              </a:ext>
            </a:extLst>
          </p:cNvPr>
          <p:cNvSpPr>
            <a:spLocks noGrp="1"/>
          </p:cNvSpPr>
          <p:nvPr>
            <p:ph type="title"/>
          </p:nvPr>
        </p:nvSpPr>
        <p:spPr/>
        <p:txBody>
          <a:bodyPr/>
          <a:lstStyle/>
          <a:p>
            <a:r>
              <a:rPr lang="en-IN" dirty="0"/>
              <a:t>Mode</a:t>
            </a:r>
          </a:p>
        </p:txBody>
      </p:sp>
      <p:sp>
        <p:nvSpPr>
          <p:cNvPr id="3" name="Content Placeholder 2">
            <a:extLst>
              <a:ext uri="{FF2B5EF4-FFF2-40B4-BE49-F238E27FC236}">
                <a16:creationId xmlns:a16="http://schemas.microsoft.com/office/drawing/2014/main" id="{E4F5635F-630A-E009-7135-AAE09FD4D618}"/>
              </a:ext>
            </a:extLst>
          </p:cNvPr>
          <p:cNvSpPr>
            <a:spLocks noGrp="1"/>
          </p:cNvSpPr>
          <p:nvPr>
            <p:ph idx="1"/>
          </p:nvPr>
        </p:nvSpPr>
        <p:spPr>
          <a:xfrm>
            <a:off x="2589212" y="1493520"/>
            <a:ext cx="8915400" cy="4417702"/>
          </a:xfrm>
        </p:spPr>
        <p:txBody>
          <a:bodyPr>
            <a:normAutofit/>
          </a:bodyPr>
          <a:lstStyle/>
          <a:p>
            <a:r>
              <a:rPr lang="en-US" sz="2400" dirty="0">
                <a:latin typeface="Times New Roman" panose="02020603050405020304" pitchFamily="18" charset="0"/>
                <a:cs typeface="Times New Roman" panose="02020603050405020304" pitchFamily="18" charset="0"/>
              </a:rPr>
              <a:t>The mode value is the value that appears the most number of times.</a:t>
            </a:r>
          </a:p>
          <a:p>
            <a:r>
              <a:rPr lang="en-US" sz="2400" dirty="0">
                <a:latin typeface="Times New Roman" panose="02020603050405020304" pitchFamily="18" charset="0"/>
                <a:cs typeface="Times New Roman" panose="02020603050405020304" pitchFamily="18" charset="0"/>
              </a:rPr>
              <a:t>R does not have a function to calculate the mode. However, we can create our own function to find it.</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25B2B141-5768-E8FD-A614-113E14696286}"/>
              </a:ext>
            </a:extLst>
          </p:cNvPr>
          <p:cNvGraphicFramePr>
            <a:graphicFrameLocks noGrp="1"/>
          </p:cNvGraphicFramePr>
          <p:nvPr>
            <p:extLst>
              <p:ext uri="{D42A27DB-BD31-4B8C-83A1-F6EECF244321}">
                <p14:modId xmlns:p14="http://schemas.microsoft.com/office/powerpoint/2010/main" val="600638"/>
              </p:ext>
            </p:extLst>
          </p:nvPr>
        </p:nvGraphicFramePr>
        <p:xfrm>
          <a:off x="2780632" y="2950531"/>
          <a:ext cx="6630736" cy="1503680"/>
        </p:xfrm>
        <a:graphic>
          <a:graphicData uri="http://schemas.openxmlformats.org/drawingml/2006/table">
            <a:tbl>
              <a:tblPr/>
              <a:tblGrid>
                <a:gridCol w="828842">
                  <a:extLst>
                    <a:ext uri="{9D8B030D-6E8A-4147-A177-3AD203B41FA5}">
                      <a16:colId xmlns:a16="http://schemas.microsoft.com/office/drawing/2014/main" val="2362943477"/>
                    </a:ext>
                  </a:extLst>
                </a:gridCol>
                <a:gridCol w="828842">
                  <a:extLst>
                    <a:ext uri="{9D8B030D-6E8A-4147-A177-3AD203B41FA5}">
                      <a16:colId xmlns:a16="http://schemas.microsoft.com/office/drawing/2014/main" val="665858873"/>
                    </a:ext>
                  </a:extLst>
                </a:gridCol>
                <a:gridCol w="828842">
                  <a:extLst>
                    <a:ext uri="{9D8B030D-6E8A-4147-A177-3AD203B41FA5}">
                      <a16:colId xmlns:a16="http://schemas.microsoft.com/office/drawing/2014/main" val="939426796"/>
                    </a:ext>
                  </a:extLst>
                </a:gridCol>
                <a:gridCol w="828842">
                  <a:extLst>
                    <a:ext uri="{9D8B030D-6E8A-4147-A177-3AD203B41FA5}">
                      <a16:colId xmlns:a16="http://schemas.microsoft.com/office/drawing/2014/main" val="374960798"/>
                    </a:ext>
                  </a:extLst>
                </a:gridCol>
                <a:gridCol w="828842">
                  <a:extLst>
                    <a:ext uri="{9D8B030D-6E8A-4147-A177-3AD203B41FA5}">
                      <a16:colId xmlns:a16="http://schemas.microsoft.com/office/drawing/2014/main" val="274124684"/>
                    </a:ext>
                  </a:extLst>
                </a:gridCol>
                <a:gridCol w="828842">
                  <a:extLst>
                    <a:ext uri="{9D8B030D-6E8A-4147-A177-3AD203B41FA5}">
                      <a16:colId xmlns:a16="http://schemas.microsoft.com/office/drawing/2014/main" val="1661916412"/>
                    </a:ext>
                  </a:extLst>
                </a:gridCol>
                <a:gridCol w="828842">
                  <a:extLst>
                    <a:ext uri="{9D8B030D-6E8A-4147-A177-3AD203B41FA5}">
                      <a16:colId xmlns:a16="http://schemas.microsoft.com/office/drawing/2014/main" val="2338800937"/>
                    </a:ext>
                  </a:extLst>
                </a:gridCol>
                <a:gridCol w="828842">
                  <a:extLst>
                    <a:ext uri="{9D8B030D-6E8A-4147-A177-3AD203B41FA5}">
                      <a16:colId xmlns:a16="http://schemas.microsoft.com/office/drawing/2014/main" val="2558193747"/>
                    </a:ext>
                  </a:extLst>
                </a:gridCol>
              </a:tblGrid>
              <a:tr h="0">
                <a:tc>
                  <a:txBody>
                    <a:bodyPr/>
                    <a:lstStyle/>
                    <a:p>
                      <a:pPr algn="l" fontAlgn="t"/>
                      <a:r>
                        <a:rPr lang="en-IN">
                          <a:effectLst/>
                        </a:rPr>
                        <a:t>1.513</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1.615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1.835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1.935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2.140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2.200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2.320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2.465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87659016"/>
                  </a:ext>
                </a:extLst>
              </a:tr>
              <a:tr h="0">
                <a:tc>
                  <a:txBody>
                    <a:bodyPr/>
                    <a:lstStyle/>
                    <a:p>
                      <a:pPr algn="l" fontAlgn="t"/>
                      <a:r>
                        <a:rPr lang="en-IN">
                          <a:effectLst/>
                        </a:rPr>
                        <a:t>2.620</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2.770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2.780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2.875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3.150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3.170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3.190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a:effectLst/>
                        </a:rPr>
                        <a:t>3.215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78503109"/>
                  </a:ext>
                </a:extLst>
              </a:tr>
              <a:tr h="0">
                <a:tc>
                  <a:txBody>
                    <a:bodyPr/>
                    <a:lstStyle/>
                    <a:p>
                      <a:pPr algn="l" fontAlgn="t"/>
                      <a:r>
                        <a:rPr lang="en-IN">
                          <a:effectLst/>
                        </a:rPr>
                        <a:t>3.435</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solidFill>
                            <a:srgbClr val="FFFFFF"/>
                          </a:solidFill>
                          <a:effectLst/>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4336"/>
                    </a:solidFill>
                  </a:tcPr>
                </a:tc>
                <a:tc>
                  <a:txBody>
                    <a:bodyPr/>
                    <a:lstStyle/>
                    <a:p>
                      <a:pPr algn="l" fontAlgn="t"/>
                      <a:r>
                        <a:rPr lang="en-IN">
                          <a:solidFill>
                            <a:srgbClr val="FFFFFF"/>
                          </a:solidFill>
                          <a:effectLst/>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4336"/>
                    </a:solidFill>
                  </a:tcPr>
                </a:tc>
                <a:tc>
                  <a:txBody>
                    <a:bodyPr/>
                    <a:lstStyle/>
                    <a:p>
                      <a:pPr algn="l" fontAlgn="t"/>
                      <a:r>
                        <a:rPr lang="en-IN">
                          <a:solidFill>
                            <a:srgbClr val="FFFFFF"/>
                          </a:solidFill>
                          <a:effectLst/>
                        </a:rPr>
                        <a:t>3.440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44336"/>
                    </a:solidFill>
                  </a:tcPr>
                </a:tc>
                <a:tc>
                  <a:txBody>
                    <a:bodyPr/>
                    <a:lstStyle/>
                    <a:p>
                      <a:pPr algn="l" fontAlgn="t"/>
                      <a:r>
                        <a:rPr lang="en-IN">
                          <a:effectLst/>
                        </a:rPr>
                        <a:t>3.460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3.520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3.570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3.570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00058475"/>
                  </a:ext>
                </a:extLst>
              </a:tr>
              <a:tr h="0">
                <a:tc>
                  <a:txBody>
                    <a:bodyPr/>
                    <a:lstStyle/>
                    <a:p>
                      <a:pPr algn="l" fontAlgn="t"/>
                      <a:r>
                        <a:rPr lang="en-IN">
                          <a:effectLst/>
                        </a:rPr>
                        <a:t>3.730</a:t>
                      </a: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3.780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3.840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3.845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4.070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5.250</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a:effectLst/>
                        </a:rPr>
                        <a:t>5.345</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a:lstStyle/>
                    <a:p>
                      <a:pPr algn="l" fontAlgn="t"/>
                      <a:r>
                        <a:rPr lang="en-IN" dirty="0">
                          <a:effectLst/>
                        </a:rPr>
                        <a:t>5.424</a:t>
                      </a: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7338244"/>
                  </a:ext>
                </a:extLst>
              </a:tr>
            </a:tbl>
          </a:graphicData>
        </a:graphic>
      </p:graphicFrame>
      <p:pic>
        <p:nvPicPr>
          <p:cNvPr id="6" name="Picture 5">
            <a:extLst>
              <a:ext uri="{FF2B5EF4-FFF2-40B4-BE49-F238E27FC236}">
                <a16:creationId xmlns:a16="http://schemas.microsoft.com/office/drawing/2014/main" id="{66F8517D-4016-A01E-DDF5-5B632C9F34BE}"/>
              </a:ext>
            </a:extLst>
          </p:cNvPr>
          <p:cNvPicPr>
            <a:picLocks noChangeAspect="1"/>
          </p:cNvPicPr>
          <p:nvPr/>
        </p:nvPicPr>
        <p:blipFill>
          <a:blip r:embed="rId2"/>
          <a:stretch>
            <a:fillRect/>
          </a:stretch>
        </p:blipFill>
        <p:spPr>
          <a:xfrm>
            <a:off x="2780632" y="4837778"/>
            <a:ext cx="5506218" cy="971686"/>
          </a:xfrm>
          <a:prstGeom prst="rect">
            <a:avLst/>
          </a:prstGeom>
        </p:spPr>
      </p:pic>
    </p:spTree>
    <p:extLst>
      <p:ext uri="{BB962C8B-B14F-4D97-AF65-F5344CB8AC3E}">
        <p14:creationId xmlns:p14="http://schemas.microsoft.com/office/powerpoint/2010/main" val="22297922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D248-EF69-F8DF-6EEA-CC6C00C7C1A1}"/>
              </a:ext>
            </a:extLst>
          </p:cNvPr>
          <p:cNvSpPr>
            <a:spLocks noGrp="1"/>
          </p:cNvSpPr>
          <p:nvPr>
            <p:ph type="title"/>
          </p:nvPr>
        </p:nvSpPr>
        <p:spPr/>
        <p:txBody>
          <a:bodyPr/>
          <a:lstStyle/>
          <a:p>
            <a:r>
              <a:rPr lang="en-IN" dirty="0"/>
              <a:t>R Percentiles</a:t>
            </a:r>
          </a:p>
        </p:txBody>
      </p:sp>
      <p:sp>
        <p:nvSpPr>
          <p:cNvPr id="3" name="Content Placeholder 2">
            <a:extLst>
              <a:ext uri="{FF2B5EF4-FFF2-40B4-BE49-F238E27FC236}">
                <a16:creationId xmlns:a16="http://schemas.microsoft.com/office/drawing/2014/main" id="{56B3ACA1-B97F-4136-677B-E6652E251332}"/>
              </a:ext>
            </a:extLst>
          </p:cNvPr>
          <p:cNvSpPr>
            <a:spLocks noGrp="1"/>
          </p:cNvSpPr>
          <p:nvPr>
            <p:ph idx="1"/>
          </p:nvPr>
        </p:nvSpPr>
        <p:spPr>
          <a:xfrm>
            <a:off x="2589212" y="1239520"/>
            <a:ext cx="8915400" cy="4671702"/>
          </a:xfrm>
        </p:spPr>
        <p:txBody>
          <a:bodyPr>
            <a:normAutofit/>
          </a:bodyPr>
          <a:lstStyle/>
          <a:p>
            <a:r>
              <a:rPr lang="en-US" sz="2400" dirty="0">
                <a:latin typeface="Times New Roman" panose="02020603050405020304" pitchFamily="18" charset="0"/>
                <a:cs typeface="Times New Roman" panose="02020603050405020304" pitchFamily="18" charset="0"/>
              </a:rPr>
              <a:t>Percentiles are used in statistics to give you a number that describes the value that a given per cent of the values are lower than.</a:t>
            </a:r>
          </a:p>
          <a:p>
            <a:r>
              <a:rPr lang="en-US" sz="2400" dirty="0">
                <a:latin typeface="Times New Roman" panose="02020603050405020304" pitchFamily="18" charset="0"/>
                <a:cs typeface="Times New Roman" panose="02020603050405020304" pitchFamily="18" charset="0"/>
              </a:rPr>
              <a:t>If we take a look at the values of the </a:t>
            </a:r>
            <a:r>
              <a:rPr lang="en-US" sz="2400" dirty="0" err="1">
                <a:latin typeface="Times New Roman" panose="02020603050405020304" pitchFamily="18" charset="0"/>
                <a:cs typeface="Times New Roman" panose="02020603050405020304" pitchFamily="18" charset="0"/>
              </a:rPr>
              <a:t>wt</a:t>
            </a:r>
            <a:r>
              <a:rPr lang="en-US" sz="2400" dirty="0">
                <a:latin typeface="Times New Roman" panose="02020603050405020304" pitchFamily="18" charset="0"/>
                <a:cs typeface="Times New Roman" panose="02020603050405020304" pitchFamily="18" charset="0"/>
              </a:rPr>
              <a:t> (weight) variable from the </a:t>
            </a:r>
            <a:r>
              <a:rPr lang="en-US" sz="2400" dirty="0" err="1">
                <a:latin typeface="Times New Roman" panose="02020603050405020304" pitchFamily="18" charset="0"/>
                <a:cs typeface="Times New Roman" panose="02020603050405020304" pitchFamily="18" charset="0"/>
              </a:rPr>
              <a:t>mtcars</a:t>
            </a:r>
            <a:r>
              <a:rPr lang="en-US" sz="2400" dirty="0">
                <a:latin typeface="Times New Roman" panose="02020603050405020304" pitchFamily="18" charset="0"/>
                <a:cs typeface="Times New Roman" panose="02020603050405020304" pitchFamily="18" charset="0"/>
              </a:rPr>
              <a:t> data set:</a:t>
            </a:r>
          </a:p>
          <a:p>
            <a:r>
              <a:rPr lang="en-US" sz="2400" dirty="0">
                <a:latin typeface="Times New Roman" panose="02020603050405020304" pitchFamily="18" charset="0"/>
                <a:cs typeface="Times New Roman" panose="02020603050405020304" pitchFamily="18" charset="0"/>
              </a:rPr>
              <a:t>What is the 75. percentile of the weight of the cars? The answer is 3.61 or 3 610 </a:t>
            </a:r>
            <a:r>
              <a:rPr lang="en-US" sz="2400" dirty="0" err="1">
                <a:latin typeface="Times New Roman" panose="02020603050405020304" pitchFamily="18" charset="0"/>
                <a:cs typeface="Times New Roman" panose="02020603050405020304" pitchFamily="18" charset="0"/>
              </a:rPr>
              <a:t>lbs</a:t>
            </a:r>
            <a:r>
              <a:rPr lang="en-US" sz="2400" dirty="0">
                <a:latin typeface="Times New Roman" panose="02020603050405020304" pitchFamily="18" charset="0"/>
                <a:cs typeface="Times New Roman" panose="02020603050405020304" pitchFamily="18" charset="0"/>
              </a:rPr>
              <a:t>, meaning that 75% or the cars weight 3 610 </a:t>
            </a:r>
            <a:r>
              <a:rPr lang="en-US" sz="2400" dirty="0" err="1">
                <a:latin typeface="Times New Roman" panose="02020603050405020304" pitchFamily="18" charset="0"/>
                <a:cs typeface="Times New Roman" panose="02020603050405020304" pitchFamily="18" charset="0"/>
              </a:rPr>
              <a:t>lbs</a:t>
            </a:r>
            <a:r>
              <a:rPr lang="en-US" sz="2400" dirty="0">
                <a:latin typeface="Times New Roman" panose="02020603050405020304" pitchFamily="18" charset="0"/>
                <a:cs typeface="Times New Roman" panose="02020603050405020304" pitchFamily="18" charset="0"/>
              </a:rPr>
              <a:t> or less:</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EA540-BD58-FEC2-5746-ABDBDD15F211}"/>
              </a:ext>
            </a:extLst>
          </p:cNvPr>
          <p:cNvPicPr>
            <a:picLocks noChangeAspect="1"/>
          </p:cNvPicPr>
          <p:nvPr/>
        </p:nvPicPr>
        <p:blipFill>
          <a:blip r:embed="rId2"/>
          <a:stretch>
            <a:fillRect/>
          </a:stretch>
        </p:blipFill>
        <p:spPr>
          <a:xfrm>
            <a:off x="2980890" y="4181368"/>
            <a:ext cx="6230219" cy="1543265"/>
          </a:xfrm>
          <a:prstGeom prst="rect">
            <a:avLst/>
          </a:prstGeom>
        </p:spPr>
      </p:pic>
    </p:spTree>
    <p:extLst>
      <p:ext uri="{BB962C8B-B14F-4D97-AF65-F5344CB8AC3E}">
        <p14:creationId xmlns:p14="http://schemas.microsoft.com/office/powerpoint/2010/main" val="19713971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9ECC-69B1-C828-5742-F5014E3EE7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9CBF65-DD32-2CA4-5803-F754AB8F045B}"/>
              </a:ext>
            </a:extLst>
          </p:cNvPr>
          <p:cNvSpPr>
            <a:spLocks noGrp="1"/>
          </p:cNvSpPr>
          <p:nvPr>
            <p:ph idx="1"/>
          </p:nvPr>
        </p:nvSpPr>
        <p:spPr/>
        <p:txBody>
          <a:bodyPr/>
          <a:lstStyle/>
          <a:p>
            <a:r>
              <a:rPr lang="en-US" dirty="0"/>
              <a:t>If you run the quantile() function without specifying the c() parameter, you will get the percentiles of 0, 25, 50, 75 and 100:</a:t>
            </a:r>
          </a:p>
          <a:p>
            <a:endParaRPr lang="en-IN" dirty="0"/>
          </a:p>
        </p:txBody>
      </p:sp>
      <p:pic>
        <p:nvPicPr>
          <p:cNvPr id="6" name="Picture 5">
            <a:extLst>
              <a:ext uri="{FF2B5EF4-FFF2-40B4-BE49-F238E27FC236}">
                <a16:creationId xmlns:a16="http://schemas.microsoft.com/office/drawing/2014/main" id="{68431EA1-5508-EF13-E18C-6FCAF3AF7092}"/>
              </a:ext>
            </a:extLst>
          </p:cNvPr>
          <p:cNvPicPr>
            <a:picLocks noChangeAspect="1"/>
          </p:cNvPicPr>
          <p:nvPr/>
        </p:nvPicPr>
        <p:blipFill>
          <a:blip r:embed="rId2"/>
          <a:stretch>
            <a:fillRect/>
          </a:stretch>
        </p:blipFill>
        <p:spPr>
          <a:xfrm>
            <a:off x="2741856" y="2919320"/>
            <a:ext cx="5611008" cy="1324160"/>
          </a:xfrm>
          <a:prstGeom prst="rect">
            <a:avLst/>
          </a:prstGeom>
        </p:spPr>
      </p:pic>
    </p:spTree>
    <p:extLst>
      <p:ext uri="{BB962C8B-B14F-4D97-AF65-F5344CB8AC3E}">
        <p14:creationId xmlns:p14="http://schemas.microsoft.com/office/powerpoint/2010/main" val="1683179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76804-A666-EA75-F4BB-D16F725BA9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941BB-6379-2CE3-5823-DC088D8012AA}"/>
              </a:ext>
            </a:extLst>
          </p:cNvPr>
          <p:cNvSpPr>
            <a:spLocks noGrp="1"/>
          </p:cNvSpPr>
          <p:nvPr>
            <p:ph type="title"/>
          </p:nvPr>
        </p:nvSpPr>
        <p:spPr/>
        <p:txBody>
          <a:bodyPr/>
          <a:lstStyle/>
          <a:p>
            <a:r>
              <a:rPr lang="en-IN" dirty="0"/>
              <a:t>Probability Distributions</a:t>
            </a:r>
          </a:p>
        </p:txBody>
      </p:sp>
      <p:sp>
        <p:nvSpPr>
          <p:cNvPr id="3" name="Content Placeholder 2">
            <a:extLst>
              <a:ext uri="{FF2B5EF4-FFF2-40B4-BE49-F238E27FC236}">
                <a16:creationId xmlns:a16="http://schemas.microsoft.com/office/drawing/2014/main" id="{844A1D72-EF83-AF0F-1310-16210C0507C4}"/>
              </a:ext>
            </a:extLst>
          </p:cNvPr>
          <p:cNvSpPr>
            <a:spLocks noGrp="1"/>
          </p:cNvSpPr>
          <p:nvPr>
            <p:ph idx="1"/>
          </p:nvPr>
        </p:nvSpPr>
        <p:spPr>
          <a:xfrm>
            <a:off x="2589212" y="1448656"/>
            <a:ext cx="8915400" cy="4462566"/>
          </a:xfrm>
        </p:spPr>
        <p:txBody>
          <a:bodyPr>
            <a:normAutofit/>
          </a:bodyPr>
          <a:lstStyle/>
          <a:p>
            <a:pPr marL="514350" indent="-514350">
              <a:buFont typeface="+mj-lt"/>
              <a:buAutoNum type="alphaUcPeriod" startAt="2"/>
            </a:pPr>
            <a:r>
              <a:rPr lang="en-US" sz="2800" dirty="0">
                <a:latin typeface="Times New Roman" panose="02020603050405020304" pitchFamily="18" charset="0"/>
                <a:cs typeface="Times New Roman" panose="02020603050405020304" pitchFamily="18" charset="0"/>
              </a:rPr>
              <a:t>Continuous Distributions</a:t>
            </a:r>
          </a:p>
          <a:p>
            <a:pPr marL="0" indent="0">
              <a:buNone/>
            </a:pPr>
            <a:endParaRPr lang="en-US" sz="28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925DB00C-ABBF-DC4D-CFA2-6EADB587C9DD}"/>
              </a:ext>
            </a:extLst>
          </p:cNvPr>
          <p:cNvGraphicFramePr>
            <a:graphicFrameLocks noGrp="1"/>
          </p:cNvGraphicFramePr>
          <p:nvPr>
            <p:extLst>
              <p:ext uri="{D42A27DB-BD31-4B8C-83A1-F6EECF244321}">
                <p14:modId xmlns:p14="http://schemas.microsoft.com/office/powerpoint/2010/main" val="354637193"/>
              </p:ext>
            </p:extLst>
          </p:nvPr>
        </p:nvGraphicFramePr>
        <p:xfrm>
          <a:off x="2589211" y="2292035"/>
          <a:ext cx="8915401" cy="3925905"/>
        </p:xfrm>
        <a:graphic>
          <a:graphicData uri="http://schemas.openxmlformats.org/drawingml/2006/table">
            <a:tbl>
              <a:tblPr/>
              <a:tblGrid>
                <a:gridCol w="2691706">
                  <a:extLst>
                    <a:ext uri="{9D8B030D-6E8A-4147-A177-3AD203B41FA5}">
                      <a16:colId xmlns:a16="http://schemas.microsoft.com/office/drawing/2014/main" val="389548594"/>
                    </a:ext>
                  </a:extLst>
                </a:gridCol>
                <a:gridCol w="3273294">
                  <a:extLst>
                    <a:ext uri="{9D8B030D-6E8A-4147-A177-3AD203B41FA5}">
                      <a16:colId xmlns:a16="http://schemas.microsoft.com/office/drawing/2014/main" val="2302554144"/>
                    </a:ext>
                  </a:extLst>
                </a:gridCol>
                <a:gridCol w="2950401">
                  <a:extLst>
                    <a:ext uri="{9D8B030D-6E8A-4147-A177-3AD203B41FA5}">
                      <a16:colId xmlns:a16="http://schemas.microsoft.com/office/drawing/2014/main" val="3427559444"/>
                    </a:ext>
                  </a:extLst>
                </a:gridCol>
              </a:tblGrid>
              <a:tr h="760491">
                <a:tc>
                  <a:txBody>
                    <a:bodyPr/>
                    <a:lstStyle/>
                    <a:p>
                      <a:pPr algn="ctr"/>
                      <a:r>
                        <a:rPr lang="en-IN" sz="2400" b="1" dirty="0">
                          <a:solidFill>
                            <a:srgbClr val="404040"/>
                          </a:solidFill>
                          <a:effectLst/>
                          <a:latin typeface="Times New Roman" panose="02020603050405020304" pitchFamily="18" charset="0"/>
                          <a:cs typeface="Times New Roman" panose="02020603050405020304" pitchFamily="18" charset="0"/>
                        </a:rPr>
                        <a:t>Distribution</a:t>
                      </a: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b="1">
                          <a:solidFill>
                            <a:srgbClr val="404040"/>
                          </a:solidFill>
                          <a:effectLst/>
                          <a:latin typeface="Times New Roman" panose="02020603050405020304" pitchFamily="18" charset="0"/>
                          <a:cs typeface="Times New Roman" panose="02020603050405020304" pitchFamily="18" charset="0"/>
                        </a:rPr>
                        <a:t>Description</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400" b="1" dirty="0">
                          <a:solidFill>
                            <a:srgbClr val="404040"/>
                          </a:solidFill>
                          <a:effectLst/>
                          <a:latin typeface="Times New Roman" panose="02020603050405020304" pitchFamily="18" charset="0"/>
                          <a:cs typeface="Times New Roman" panose="02020603050405020304" pitchFamily="18" charset="0"/>
                        </a:rPr>
                        <a:t>Example Use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6589045"/>
                  </a:ext>
                </a:extLst>
              </a:tr>
              <a:tr h="923573">
                <a:tc>
                  <a:txBody>
                    <a:bodyPr/>
                    <a:lstStyle/>
                    <a:p>
                      <a:r>
                        <a:rPr lang="en-IN" sz="2400" b="1" dirty="0">
                          <a:effectLst/>
                          <a:latin typeface="Times New Roman" panose="02020603050405020304" pitchFamily="18" charset="0"/>
                          <a:cs typeface="Times New Roman" panose="02020603050405020304" pitchFamily="18" charset="0"/>
                        </a:rPr>
                        <a:t>Normal (Gaussian)</a:t>
                      </a:r>
                      <a:endParaRPr lang="en-IN" sz="2400" dirty="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Symmetric, bell-shaped</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Heights, IQ scores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193532"/>
                  </a:ext>
                </a:extLst>
              </a:tr>
              <a:tr h="904126">
                <a:tc>
                  <a:txBody>
                    <a:bodyPr/>
                    <a:lstStyle/>
                    <a:p>
                      <a:r>
                        <a:rPr lang="en-IN" sz="2400" b="1" dirty="0">
                          <a:effectLst/>
                          <a:latin typeface="Times New Roman" panose="02020603050405020304" pitchFamily="18" charset="0"/>
                          <a:cs typeface="Times New Roman" panose="02020603050405020304" pitchFamily="18" charset="0"/>
                        </a:rPr>
                        <a:t>Exponential</a:t>
                      </a:r>
                      <a:endParaRPr lang="en-IN" sz="2400" dirty="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Time between events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Waiting times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2762056"/>
                  </a:ext>
                </a:extLst>
              </a:tr>
              <a:tr h="1337715">
                <a:tc>
                  <a:txBody>
                    <a:bodyPr/>
                    <a:lstStyle/>
                    <a:p>
                      <a:r>
                        <a:rPr lang="en-IN" sz="2400" b="1">
                          <a:effectLst/>
                          <a:latin typeface="Times New Roman" panose="02020603050405020304" pitchFamily="18" charset="0"/>
                          <a:cs typeface="Times New Roman" panose="02020603050405020304" pitchFamily="18" charset="0"/>
                        </a:rPr>
                        <a:t>Uniform</a:t>
                      </a:r>
                      <a:endParaRPr lang="en-IN" sz="2400">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Equal probability over range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Random number generation</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358527"/>
                  </a:ext>
                </a:extLst>
              </a:tr>
            </a:tbl>
          </a:graphicData>
        </a:graphic>
      </p:graphicFrame>
    </p:spTree>
    <p:extLst>
      <p:ext uri="{BB962C8B-B14F-4D97-AF65-F5344CB8AC3E}">
        <p14:creationId xmlns:p14="http://schemas.microsoft.com/office/powerpoint/2010/main" val="15777730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B6175-F963-46F0-31CE-3FF807B5C0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FB2896-93CC-C241-070C-FE17397550E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Quartiles are data divided into four parts, when sorted in an ascending order:</a:t>
            </a:r>
          </a:p>
          <a:p>
            <a:pPr algn="just"/>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value of the first quartile cuts off the first 25% of the data</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value of the second quartile cuts off the first 50% of the data</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value of the third quartile cuts off the first 75% of the data</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value of the fourth quartile cuts off the 100% of the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0910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66A3-AB63-6A83-3C81-9D9618073027}"/>
              </a:ext>
            </a:extLst>
          </p:cNvPr>
          <p:cNvSpPr>
            <a:spLocks noGrp="1"/>
          </p:cNvSpPr>
          <p:nvPr>
            <p:ph type="title"/>
          </p:nvPr>
        </p:nvSpPr>
        <p:spPr/>
        <p:txBody>
          <a:bodyPr/>
          <a:lstStyle/>
          <a:p>
            <a:r>
              <a:rPr lang="en-IN" dirty="0"/>
              <a:t>Getting started with R</a:t>
            </a:r>
          </a:p>
        </p:txBody>
      </p:sp>
      <p:sp>
        <p:nvSpPr>
          <p:cNvPr id="3" name="Content Placeholder 2">
            <a:extLst>
              <a:ext uri="{FF2B5EF4-FFF2-40B4-BE49-F238E27FC236}">
                <a16:creationId xmlns:a16="http://schemas.microsoft.com/office/drawing/2014/main" id="{6320989A-482B-B40E-73CC-7B074DAF2733}"/>
              </a:ext>
            </a:extLst>
          </p:cNvPr>
          <p:cNvSpPr>
            <a:spLocks noGrp="1"/>
          </p:cNvSpPr>
          <p:nvPr>
            <p:ph idx="1"/>
          </p:nvPr>
        </p:nvSpPr>
        <p:spPr/>
        <p:txBody>
          <a:bodyPr/>
          <a:lstStyle/>
          <a:p>
            <a:r>
              <a:rPr lang="en-IN" dirty="0"/>
              <a:t>1. Redirect to </a:t>
            </a:r>
            <a:r>
              <a:rPr lang="en-IN" dirty="0">
                <a:hlinkClick r:id="rId2"/>
              </a:rPr>
              <a:t>https://cloud.r-project.org/</a:t>
            </a:r>
            <a:endParaRPr lang="en-IN" dirty="0"/>
          </a:p>
          <a:p>
            <a:r>
              <a:rPr lang="en-IN" dirty="0"/>
              <a:t>2. Download and install R</a:t>
            </a:r>
          </a:p>
        </p:txBody>
      </p:sp>
    </p:spTree>
    <p:extLst>
      <p:ext uri="{BB962C8B-B14F-4D97-AF65-F5344CB8AC3E}">
        <p14:creationId xmlns:p14="http://schemas.microsoft.com/office/powerpoint/2010/main" val="3539082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9532-B784-7CBB-6079-D8F41F80F4B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What is R?</a:t>
            </a:r>
          </a:p>
        </p:txBody>
      </p:sp>
      <p:sp>
        <p:nvSpPr>
          <p:cNvPr id="3" name="Content Placeholder 2">
            <a:extLst>
              <a:ext uri="{FF2B5EF4-FFF2-40B4-BE49-F238E27FC236}">
                <a16:creationId xmlns:a16="http://schemas.microsoft.com/office/drawing/2014/main" id="{BBABE3AC-B3DD-7CDB-2C6E-2F0BAA6A4393}"/>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R is a popular programming language used for statistical computing and graphical presentation.</a:t>
            </a:r>
          </a:p>
          <a:p>
            <a:r>
              <a:rPr lang="en-US" sz="2400" dirty="0">
                <a:latin typeface="Times New Roman" panose="02020603050405020304" pitchFamily="18" charset="0"/>
                <a:cs typeface="Times New Roman" panose="02020603050405020304" pitchFamily="18" charset="0"/>
              </a:rPr>
              <a:t>Its most common use is to analyze and visualize data.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80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BF25-F27D-FFA9-3F55-65FA35C85AF1}"/>
              </a:ext>
            </a:extLst>
          </p:cNvPr>
          <p:cNvSpPr>
            <a:spLocks noGrp="1"/>
          </p:cNvSpPr>
          <p:nvPr>
            <p:ph type="title"/>
          </p:nvPr>
        </p:nvSpPr>
        <p:spPr/>
        <p:txBody>
          <a:bodyPr/>
          <a:lstStyle/>
          <a:p>
            <a:r>
              <a:rPr lang="en-US" dirty="0"/>
              <a:t>Populations and Samples in Statistical Analysis</a:t>
            </a:r>
            <a:endParaRPr lang="en-IN" dirty="0"/>
          </a:p>
        </p:txBody>
      </p:sp>
      <p:sp>
        <p:nvSpPr>
          <p:cNvPr id="3" name="Content Placeholder 2">
            <a:extLst>
              <a:ext uri="{FF2B5EF4-FFF2-40B4-BE49-F238E27FC236}">
                <a16:creationId xmlns:a16="http://schemas.microsoft.com/office/drawing/2014/main" id="{FD90338C-04CA-2448-6449-1155F0F4288D}"/>
              </a:ext>
            </a:extLst>
          </p:cNvPr>
          <p:cNvSpPr>
            <a:spLocks noGrp="1"/>
          </p:cNvSpPr>
          <p:nvPr>
            <p:ph idx="1"/>
          </p:nvPr>
        </p:nvSpPr>
        <p:spPr>
          <a:xfrm>
            <a:off x="2668062" y="1905000"/>
            <a:ext cx="8761412" cy="4479532"/>
          </a:xfrm>
        </p:spPr>
        <p:txBody>
          <a:bodyPr>
            <a:normAutofit fontScale="92500" lnSpcReduction="20000"/>
          </a:bodyPr>
          <a:lstStyle/>
          <a:p>
            <a:pPr algn="just">
              <a:lnSpc>
                <a:spcPct val="100000"/>
              </a:lnSpc>
              <a:spcBef>
                <a:spcPts val="1029"/>
              </a:spcBef>
              <a:spcAft>
                <a:spcPts val="300"/>
              </a:spcAft>
              <a:buFont typeface="Arial" panose="020B0604020202020204" pitchFamily="34" charset="0"/>
              <a:buChar char="•"/>
            </a:pPr>
            <a:r>
              <a:rPr lang="en-US" sz="3600" b="1" i="0" dirty="0">
                <a:solidFill>
                  <a:srgbClr val="404040"/>
                </a:solidFill>
                <a:effectLst/>
                <a:latin typeface="Times New Roman" panose="02020603050405020304" pitchFamily="18" charset="0"/>
                <a:cs typeface="Times New Roman" panose="02020603050405020304" pitchFamily="18" charset="0"/>
              </a:rPr>
              <a:t>Population</a:t>
            </a:r>
            <a:r>
              <a:rPr lang="en-US" sz="3600" b="0" i="0" dirty="0">
                <a:solidFill>
                  <a:srgbClr val="404040"/>
                </a:solidFill>
                <a:effectLst/>
                <a:latin typeface="Times New Roman" panose="02020603050405020304" pitchFamily="18" charset="0"/>
                <a:cs typeface="Times New Roman" panose="02020603050405020304" pitchFamily="18" charset="0"/>
              </a:rPr>
              <a:t>: The complete set of all individuals, objects, or events of interest in a study.</a:t>
            </a:r>
          </a:p>
          <a:p>
            <a:pPr marL="742950" lvl="1" indent="-285750" algn="just">
              <a:lnSpc>
                <a:spcPct val="100000"/>
              </a:lnSpc>
              <a:spcBef>
                <a:spcPts val="300"/>
              </a:spcBef>
              <a:spcAft>
                <a:spcPts val="1029"/>
              </a:spcAft>
              <a:buFont typeface="Arial" panose="020B0604020202020204" pitchFamily="34" charset="0"/>
              <a:buChar char="•"/>
            </a:pPr>
            <a:r>
              <a:rPr lang="en-US" sz="2400" b="0" i="0" dirty="0">
                <a:solidFill>
                  <a:srgbClr val="404040"/>
                </a:solidFill>
                <a:effectLst/>
                <a:latin typeface="Times New Roman" panose="02020603050405020304" pitchFamily="18" charset="0"/>
                <a:cs typeface="Times New Roman" panose="02020603050405020304" pitchFamily="18" charset="0"/>
              </a:rPr>
              <a:t>Example: All registered voters in a country.</a:t>
            </a:r>
          </a:p>
          <a:p>
            <a:pPr marL="742950" lvl="1" indent="-285750" algn="just">
              <a:lnSpc>
                <a:spcPct val="100000"/>
              </a:lnSpc>
              <a:spcBef>
                <a:spcPts val="300"/>
              </a:spcBef>
              <a:spcAft>
                <a:spcPts val="1029"/>
              </a:spcAft>
              <a:buFont typeface="Arial" panose="020B0604020202020204" pitchFamily="34" charset="0"/>
              <a:buChar char="•"/>
            </a:pPr>
            <a:r>
              <a:rPr lang="en-US" sz="2400" b="0" i="0" dirty="0">
                <a:solidFill>
                  <a:srgbClr val="404040"/>
                </a:solidFill>
                <a:effectLst/>
                <a:latin typeface="Times New Roman" panose="02020603050405020304" pitchFamily="18" charset="0"/>
                <a:cs typeface="Times New Roman" panose="02020603050405020304" pitchFamily="18" charset="0"/>
              </a:rPr>
              <a:t>Characteristics are called </a:t>
            </a:r>
            <a:r>
              <a:rPr lang="en-US" sz="2400" i="0" dirty="0">
                <a:solidFill>
                  <a:schemeClr val="accent2">
                    <a:lumMod val="75000"/>
                  </a:schemeClr>
                </a:solidFill>
                <a:effectLst/>
                <a:latin typeface="Times New Roman" panose="02020603050405020304" pitchFamily="18" charset="0"/>
                <a:cs typeface="Times New Roman" panose="02020603050405020304" pitchFamily="18" charset="0"/>
              </a:rPr>
              <a:t>parameters</a:t>
            </a:r>
            <a:r>
              <a:rPr lang="en-US" sz="2400" b="0" i="0" dirty="0">
                <a:solidFill>
                  <a:srgbClr val="404040"/>
                </a:solidFill>
                <a:effectLst/>
                <a:latin typeface="Times New Roman" panose="02020603050405020304" pitchFamily="18" charset="0"/>
                <a:cs typeface="Times New Roman" panose="02020603050405020304" pitchFamily="18" charset="0"/>
              </a:rPr>
              <a:t> (e.g., population mean </a:t>
            </a:r>
            <a:r>
              <a:rPr lang="en-US" sz="2400" b="0" i="1" dirty="0">
                <a:solidFill>
                  <a:srgbClr val="404040"/>
                </a:solidFill>
                <a:effectLst/>
                <a:latin typeface="Times New Roman" panose="02020603050405020304" pitchFamily="18" charset="0"/>
                <a:cs typeface="Times New Roman" panose="02020603050405020304" pitchFamily="18" charset="0"/>
              </a:rPr>
              <a:t>μ</a:t>
            </a:r>
            <a:r>
              <a:rPr lang="en-US" sz="2400" b="0" i="0" dirty="0">
                <a:solidFill>
                  <a:srgbClr val="404040"/>
                </a:solidFill>
                <a:effectLst/>
                <a:latin typeface="Times New Roman" panose="02020603050405020304" pitchFamily="18" charset="0"/>
                <a:cs typeface="Times New Roman" panose="02020603050405020304" pitchFamily="18" charset="0"/>
              </a:rPr>
              <a:t>, population proportion </a:t>
            </a:r>
            <a:r>
              <a:rPr lang="en-US" sz="2400" b="0" i="1" dirty="0">
                <a:solidFill>
                  <a:srgbClr val="404040"/>
                </a:solidFill>
                <a:effectLst/>
                <a:latin typeface="Times New Roman" panose="02020603050405020304" pitchFamily="18" charset="0"/>
                <a:cs typeface="Times New Roman" panose="02020603050405020304" pitchFamily="18" charset="0"/>
              </a:rPr>
              <a:t>p</a:t>
            </a:r>
            <a:r>
              <a:rPr lang="en-US" sz="2400" b="0" i="0" dirty="0">
                <a:solidFill>
                  <a:srgbClr val="404040"/>
                </a:solidFill>
                <a:effectLst/>
                <a:latin typeface="Times New Roman" panose="02020603050405020304" pitchFamily="18" charset="0"/>
                <a:cs typeface="Times New Roman" panose="02020603050405020304" pitchFamily="18" charset="0"/>
              </a:rPr>
              <a:t>).</a:t>
            </a:r>
          </a:p>
          <a:p>
            <a:pPr algn="just">
              <a:lnSpc>
                <a:spcPct val="100000"/>
              </a:lnSpc>
              <a:spcBef>
                <a:spcPts val="300"/>
              </a:spcBef>
              <a:spcAft>
                <a:spcPts val="300"/>
              </a:spcAft>
              <a:buFont typeface="Arial" panose="020B0604020202020204" pitchFamily="34" charset="0"/>
              <a:buChar char="•"/>
            </a:pPr>
            <a:r>
              <a:rPr lang="en-US" sz="3600" b="1" i="0" dirty="0">
                <a:solidFill>
                  <a:srgbClr val="404040"/>
                </a:solidFill>
                <a:effectLst/>
                <a:latin typeface="Times New Roman" panose="02020603050405020304" pitchFamily="18" charset="0"/>
                <a:cs typeface="Times New Roman" panose="02020603050405020304" pitchFamily="18" charset="0"/>
              </a:rPr>
              <a:t>Sample</a:t>
            </a:r>
            <a:r>
              <a:rPr lang="en-US" sz="3600" b="0" i="0" dirty="0">
                <a:solidFill>
                  <a:srgbClr val="404040"/>
                </a:solidFill>
                <a:effectLst/>
                <a:latin typeface="Times New Roman" panose="02020603050405020304" pitchFamily="18" charset="0"/>
                <a:cs typeface="Times New Roman" panose="02020603050405020304" pitchFamily="18" charset="0"/>
              </a:rPr>
              <a:t>: A subset of the population selected for analysis.</a:t>
            </a:r>
          </a:p>
          <a:p>
            <a:pPr marL="742950" lvl="1" indent="-285750" algn="just">
              <a:lnSpc>
                <a:spcPct val="100000"/>
              </a:lnSpc>
              <a:spcBef>
                <a:spcPts val="300"/>
              </a:spcBef>
              <a:spcAft>
                <a:spcPts val="1029"/>
              </a:spcAft>
              <a:buFont typeface="Arial" panose="020B0604020202020204" pitchFamily="34" charset="0"/>
              <a:buChar char="•"/>
            </a:pPr>
            <a:r>
              <a:rPr lang="en-US" sz="2400" b="0" i="0" dirty="0">
                <a:solidFill>
                  <a:srgbClr val="404040"/>
                </a:solidFill>
                <a:effectLst/>
                <a:latin typeface="Times New Roman" panose="02020603050405020304" pitchFamily="18" charset="0"/>
                <a:cs typeface="Times New Roman" panose="02020603050405020304" pitchFamily="18" charset="0"/>
              </a:rPr>
              <a:t>Example: 1,000 voters surveyed before an election.</a:t>
            </a:r>
          </a:p>
          <a:p>
            <a:pPr marL="742950" lvl="1" indent="-285750" algn="just">
              <a:lnSpc>
                <a:spcPct val="100000"/>
              </a:lnSpc>
              <a:spcBef>
                <a:spcPts val="300"/>
              </a:spcBef>
              <a:spcAft>
                <a:spcPts val="1029"/>
              </a:spcAft>
              <a:buFont typeface="Arial" panose="020B0604020202020204" pitchFamily="34" charset="0"/>
              <a:buChar char="•"/>
            </a:pPr>
            <a:r>
              <a:rPr lang="en-US" sz="2400" b="0" i="0" dirty="0">
                <a:solidFill>
                  <a:srgbClr val="404040"/>
                </a:solidFill>
                <a:effectLst/>
                <a:latin typeface="Times New Roman" panose="02020603050405020304" pitchFamily="18" charset="0"/>
                <a:cs typeface="Times New Roman" panose="02020603050405020304" pitchFamily="18" charset="0"/>
              </a:rPr>
              <a:t>Characteristics are called </a:t>
            </a:r>
            <a:r>
              <a:rPr lang="en-US" sz="2400" i="0" dirty="0">
                <a:solidFill>
                  <a:schemeClr val="accent2">
                    <a:lumMod val="75000"/>
                  </a:schemeClr>
                </a:solidFill>
                <a:effectLst/>
                <a:latin typeface="Times New Roman" panose="02020603050405020304" pitchFamily="18" charset="0"/>
                <a:cs typeface="Times New Roman" panose="02020603050405020304" pitchFamily="18" charset="0"/>
              </a:rPr>
              <a:t>statistics</a:t>
            </a:r>
            <a:r>
              <a:rPr lang="en-US" sz="2400" b="0" i="0" dirty="0">
                <a:solidFill>
                  <a:srgbClr val="404040"/>
                </a:solidFill>
                <a:effectLst/>
                <a:latin typeface="Times New Roman" panose="02020603050405020304" pitchFamily="18" charset="0"/>
                <a:cs typeface="Times New Roman" panose="02020603050405020304" pitchFamily="18" charset="0"/>
              </a:rPr>
              <a:t> (e.g., sample mean </a:t>
            </a:r>
            <a:r>
              <a:rPr lang="en-US" sz="2400" b="0" i="1" dirty="0">
                <a:solidFill>
                  <a:srgbClr val="404040"/>
                </a:solidFill>
                <a:effectLst/>
                <a:latin typeface="Times New Roman" panose="02020603050405020304" pitchFamily="18" charset="0"/>
                <a:cs typeface="Times New Roman" panose="02020603050405020304" pitchFamily="18" charset="0"/>
              </a:rPr>
              <a:t>x̄</a:t>
            </a:r>
            <a:r>
              <a:rPr lang="en-US" sz="2400" b="0" i="0" dirty="0">
                <a:solidFill>
                  <a:srgbClr val="404040"/>
                </a:solidFill>
                <a:effectLst/>
                <a:latin typeface="Times New Roman" panose="02020603050405020304" pitchFamily="18" charset="0"/>
                <a:cs typeface="Times New Roman" panose="02020603050405020304" pitchFamily="18" charset="0"/>
              </a:rPr>
              <a:t>, sample proportion </a:t>
            </a:r>
            <a:r>
              <a:rPr lang="en-US" sz="2400" b="0" i="1" dirty="0">
                <a:solidFill>
                  <a:srgbClr val="404040"/>
                </a:solidFill>
                <a:effectLst/>
                <a:latin typeface="Times New Roman" panose="02020603050405020304" pitchFamily="18" charset="0"/>
                <a:cs typeface="Times New Roman" panose="02020603050405020304" pitchFamily="18" charset="0"/>
              </a:rPr>
              <a:t>p̂</a:t>
            </a:r>
            <a:r>
              <a:rPr lang="en-US" sz="2400" b="0" i="0" dirty="0">
                <a:solidFill>
                  <a:srgbClr val="404040"/>
                </a:solidFill>
                <a:effectLst/>
                <a:latin typeface="Times New Roman" panose="02020603050405020304" pitchFamily="18" charset="0"/>
                <a:cs typeface="Times New Roman" panose="02020603050405020304" pitchFamily="18" charset="0"/>
              </a:rPr>
              <a:t>).</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218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CFB25-8F72-97C3-E184-05B91CFE5AC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Why Use R?</a:t>
            </a:r>
          </a:p>
        </p:txBody>
      </p:sp>
      <p:sp>
        <p:nvSpPr>
          <p:cNvPr id="3" name="Content Placeholder 2">
            <a:extLst>
              <a:ext uri="{FF2B5EF4-FFF2-40B4-BE49-F238E27FC236}">
                <a16:creationId xmlns:a16="http://schemas.microsoft.com/office/drawing/2014/main" id="{5181A511-5330-3130-D0BA-DF4C9464E5FC}"/>
              </a:ext>
            </a:extLst>
          </p:cNvPr>
          <p:cNvSpPr>
            <a:spLocks noGrp="1"/>
          </p:cNvSpPr>
          <p:nvPr>
            <p:ph idx="1"/>
          </p:nvPr>
        </p:nvSpPr>
        <p:spPr>
          <a:xfrm>
            <a:off x="2589212" y="1356189"/>
            <a:ext cx="8915400" cy="5219272"/>
          </a:xfrm>
        </p:spPr>
        <p:txBody>
          <a:bodyPr>
            <a:noAutofit/>
          </a:bodyPr>
          <a:lstStyle/>
          <a:p>
            <a:r>
              <a:rPr lang="en-US" sz="2400" dirty="0">
                <a:latin typeface="Times New Roman" panose="02020603050405020304" pitchFamily="18" charset="0"/>
                <a:cs typeface="Times New Roman" panose="02020603050405020304" pitchFamily="18" charset="0"/>
              </a:rPr>
              <a:t>It is a great resource for data analysis, data visualization, data science and machine learning</a:t>
            </a:r>
          </a:p>
          <a:p>
            <a:r>
              <a:rPr lang="en-US" sz="2400" dirty="0">
                <a:latin typeface="Times New Roman" panose="02020603050405020304" pitchFamily="18" charset="0"/>
                <a:cs typeface="Times New Roman" panose="02020603050405020304" pitchFamily="18" charset="0"/>
              </a:rPr>
              <a:t>It provides many statistical techniques (such as statistical tests, classification, clustering and data reduction)</a:t>
            </a:r>
          </a:p>
          <a:p>
            <a:r>
              <a:rPr lang="en-US" sz="2400" dirty="0">
                <a:latin typeface="Times New Roman" panose="02020603050405020304" pitchFamily="18" charset="0"/>
                <a:cs typeface="Times New Roman" panose="02020603050405020304" pitchFamily="18" charset="0"/>
              </a:rPr>
              <a:t>It is easy to draw graphs in R, like pie charts, histograms, box plot, scatter plot, </a:t>
            </a:r>
            <a:r>
              <a:rPr lang="en-US" sz="2400" dirty="0" err="1">
                <a:latin typeface="Times New Roman" panose="02020603050405020304" pitchFamily="18" charset="0"/>
                <a:cs typeface="Times New Roman" panose="02020603050405020304" pitchFamily="18" charset="0"/>
              </a:rPr>
              <a:t>etc</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It works on different platforms (Windows, Mac, Linux)</a:t>
            </a:r>
          </a:p>
          <a:p>
            <a:r>
              <a:rPr lang="en-US" sz="2400" dirty="0">
                <a:latin typeface="Times New Roman" panose="02020603050405020304" pitchFamily="18" charset="0"/>
                <a:cs typeface="Times New Roman" panose="02020603050405020304" pitchFamily="18" charset="0"/>
              </a:rPr>
              <a:t>It is open-source and free</a:t>
            </a:r>
          </a:p>
          <a:p>
            <a:r>
              <a:rPr lang="en-US" sz="2400" dirty="0">
                <a:latin typeface="Times New Roman" panose="02020603050405020304" pitchFamily="18" charset="0"/>
                <a:cs typeface="Times New Roman" panose="02020603050405020304" pitchFamily="18" charset="0"/>
              </a:rPr>
              <a:t>It has a large community support</a:t>
            </a:r>
          </a:p>
          <a:p>
            <a:r>
              <a:rPr lang="en-US" sz="2400" dirty="0">
                <a:latin typeface="Times New Roman" panose="02020603050405020304" pitchFamily="18" charset="0"/>
                <a:cs typeface="Times New Roman" panose="02020603050405020304" pitchFamily="18" charset="0"/>
              </a:rPr>
              <a:t>It has many packages (libraries of functions) that can be used to solve different problems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552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E56A6EF-28AF-AC42-5716-F388356E66F6}"/>
              </a:ext>
            </a:extLst>
          </p:cNvPr>
          <p:cNvGraphicFramePr>
            <a:graphicFrameLocks noGrp="1"/>
          </p:cNvGraphicFramePr>
          <p:nvPr>
            <p:ph idx="1"/>
          </p:nvPr>
        </p:nvGraphicFramePr>
        <p:xfrm>
          <a:off x="1263721" y="255120"/>
          <a:ext cx="10551559" cy="5895698"/>
        </p:xfrm>
        <a:graphic>
          <a:graphicData uri="http://schemas.openxmlformats.org/drawingml/2006/table">
            <a:tbl>
              <a:tblPr>
                <a:tableStyleId>{08FB837D-C827-4EFA-A057-4D05807E0F7C}</a:tableStyleId>
              </a:tblPr>
              <a:tblGrid>
                <a:gridCol w="2646021">
                  <a:extLst>
                    <a:ext uri="{9D8B030D-6E8A-4147-A177-3AD203B41FA5}">
                      <a16:colId xmlns:a16="http://schemas.microsoft.com/office/drawing/2014/main" val="2504911145"/>
                    </a:ext>
                  </a:extLst>
                </a:gridCol>
                <a:gridCol w="3878070">
                  <a:extLst>
                    <a:ext uri="{9D8B030D-6E8A-4147-A177-3AD203B41FA5}">
                      <a16:colId xmlns:a16="http://schemas.microsoft.com/office/drawing/2014/main" val="3573812887"/>
                    </a:ext>
                  </a:extLst>
                </a:gridCol>
                <a:gridCol w="4027468">
                  <a:extLst>
                    <a:ext uri="{9D8B030D-6E8A-4147-A177-3AD203B41FA5}">
                      <a16:colId xmlns:a16="http://schemas.microsoft.com/office/drawing/2014/main" val="1674460953"/>
                    </a:ext>
                  </a:extLst>
                </a:gridCol>
              </a:tblGrid>
              <a:tr h="313988">
                <a:tc>
                  <a:txBody>
                    <a:bodyPr/>
                    <a:lstStyle/>
                    <a:p>
                      <a:pPr algn="ctr" fontAlgn="base"/>
                      <a:r>
                        <a:rPr lang="en-IN" sz="1800" b="1">
                          <a:effectLst/>
                        </a:rPr>
                        <a:t>Feature</a:t>
                      </a:r>
                      <a:endParaRPr lang="en-IN" sz="1800" b="1">
                        <a:effectLst/>
                        <a:latin typeface="Times New Roman" panose="02020603050405020304" pitchFamily="18" charset="0"/>
                        <a:cs typeface="Times New Roman" panose="02020603050405020304" pitchFamily="18" charset="0"/>
                      </a:endParaRPr>
                    </a:p>
                  </a:txBody>
                  <a:tcPr marL="17828" marR="17828" marT="29713" marB="29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ase"/>
                      <a:r>
                        <a:rPr lang="en-IN" sz="1800" b="1">
                          <a:effectLst/>
                        </a:rPr>
                        <a:t>R</a:t>
                      </a:r>
                      <a:endParaRPr lang="en-IN" sz="1800" b="1">
                        <a:effectLst/>
                        <a:latin typeface="Times New Roman" panose="02020603050405020304" pitchFamily="18" charset="0"/>
                        <a:cs typeface="Times New Roman" panose="02020603050405020304" pitchFamily="18" charset="0"/>
                      </a:endParaRPr>
                    </a:p>
                  </a:txBody>
                  <a:tcPr marL="29713" marR="29713" marT="29713" marB="29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ase"/>
                      <a:r>
                        <a:rPr lang="en-IN" sz="1800" b="1">
                          <a:effectLst/>
                        </a:rPr>
                        <a:t>Python</a:t>
                      </a:r>
                      <a:endParaRPr lang="en-IN" sz="1800" b="1">
                        <a:effectLst/>
                        <a:latin typeface="Times New Roman" panose="02020603050405020304" pitchFamily="18" charset="0"/>
                        <a:cs typeface="Times New Roman" panose="02020603050405020304" pitchFamily="18" charset="0"/>
                      </a:endParaRPr>
                    </a:p>
                  </a:txBody>
                  <a:tcPr marL="29713" marR="29713" marT="29713" marB="29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457072669"/>
                  </a:ext>
                </a:extLst>
              </a:tr>
              <a:tr h="1153483">
                <a:tc>
                  <a:txBody>
                    <a:bodyPr/>
                    <a:lstStyle/>
                    <a:p>
                      <a:pPr algn="ctr" fontAlgn="ctr"/>
                      <a:r>
                        <a:rPr lang="en-IN" sz="2000" b="1" dirty="0">
                          <a:effectLst/>
                          <a:latin typeface="Times New Roman" panose="02020603050405020304" pitchFamily="18" charset="0"/>
                          <a:cs typeface="Times New Roman" panose="02020603050405020304" pitchFamily="18" charset="0"/>
                        </a:rPr>
                        <a:t>Introduction</a:t>
                      </a:r>
                      <a:endParaRPr lang="en-IN" sz="2000" b="0" dirty="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R is a language and environment for statistical programming which includes statistical computing and graphics.</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a:effectLst/>
                          <a:latin typeface="Times New Roman" panose="02020603050405020304" pitchFamily="18" charset="0"/>
                          <a:cs typeface="Times New Roman" panose="02020603050405020304" pitchFamily="18" charset="0"/>
                        </a:rPr>
                        <a:t>Python is a general-purpose programming language for data analysis and scientific computing</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18512137"/>
                  </a:ext>
                </a:extLst>
              </a:tr>
              <a:tr h="978511">
                <a:tc>
                  <a:txBody>
                    <a:bodyPr/>
                    <a:lstStyle/>
                    <a:p>
                      <a:pPr algn="ctr" fontAlgn="ctr"/>
                      <a:r>
                        <a:rPr lang="en-IN" sz="2000" b="1" dirty="0">
                          <a:effectLst/>
                          <a:latin typeface="Times New Roman" panose="02020603050405020304" pitchFamily="18" charset="0"/>
                          <a:cs typeface="Times New Roman" panose="02020603050405020304" pitchFamily="18" charset="0"/>
                        </a:rPr>
                        <a:t>Objective</a:t>
                      </a:r>
                      <a:endParaRPr lang="en-IN" sz="2000" b="0" dirty="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It has many features which are useful for statistical analysis and representation.</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It can be used to develop GUI applications and web applications as well as with embedded systems</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13413888"/>
                  </a:ext>
                </a:extLst>
              </a:tr>
              <a:tr h="741202">
                <a:tc>
                  <a:txBody>
                    <a:bodyPr/>
                    <a:lstStyle/>
                    <a:p>
                      <a:pPr algn="ctr" fontAlgn="ctr"/>
                      <a:r>
                        <a:rPr lang="en-IN" sz="2000" b="1">
                          <a:effectLst/>
                          <a:latin typeface="Times New Roman" panose="02020603050405020304" pitchFamily="18" charset="0"/>
                          <a:cs typeface="Times New Roman" panose="02020603050405020304" pitchFamily="18" charset="0"/>
                        </a:rPr>
                        <a:t>Workability</a:t>
                      </a:r>
                      <a:endParaRPr lang="en-IN" sz="2000" b="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It has many easy-to-use packages for performing tasks</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It can easily perform matrix computation as well as optimization</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89549473"/>
                  </a:ext>
                </a:extLst>
              </a:tr>
              <a:tr h="811659">
                <a:tc>
                  <a:txBody>
                    <a:bodyPr/>
                    <a:lstStyle/>
                    <a:p>
                      <a:pPr algn="ctr" fontAlgn="ctr"/>
                      <a:r>
                        <a:rPr lang="en-IN" sz="2000" b="1" dirty="0">
                          <a:effectLst/>
                          <a:latin typeface="Times New Roman" panose="02020603050405020304" pitchFamily="18" charset="0"/>
                          <a:cs typeface="Times New Roman" panose="02020603050405020304" pitchFamily="18" charset="0"/>
                        </a:rPr>
                        <a:t>Integrated development environment</a:t>
                      </a:r>
                      <a:endParaRPr lang="en-IN" sz="2000" b="0" dirty="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IN" sz="2000" b="0" dirty="0">
                          <a:effectLst/>
                          <a:latin typeface="Times New Roman" panose="02020603050405020304" pitchFamily="18" charset="0"/>
                          <a:cs typeface="Times New Roman" panose="02020603050405020304" pitchFamily="18" charset="0"/>
                        </a:rPr>
                        <a:t>Various popular R IDEs are </a:t>
                      </a:r>
                      <a:r>
                        <a:rPr lang="en-IN" sz="2000" b="0" dirty="0" err="1">
                          <a:effectLst/>
                          <a:latin typeface="Times New Roman" panose="02020603050405020304" pitchFamily="18" charset="0"/>
                          <a:cs typeface="Times New Roman" panose="02020603050405020304" pitchFamily="18" charset="0"/>
                        </a:rPr>
                        <a:t>Rstudio</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RKward</a:t>
                      </a:r>
                      <a:r>
                        <a:rPr lang="en-IN" sz="2000" b="0" dirty="0">
                          <a:effectLst/>
                          <a:latin typeface="Times New Roman" panose="02020603050405020304" pitchFamily="18" charset="0"/>
                          <a:cs typeface="Times New Roman" panose="02020603050405020304" pitchFamily="18" charset="0"/>
                        </a:rPr>
                        <a:t>, R commander, etc.</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IN" sz="2000" b="0" dirty="0">
                          <a:effectLst/>
                          <a:latin typeface="Times New Roman" panose="02020603050405020304" pitchFamily="18" charset="0"/>
                          <a:cs typeface="Times New Roman" panose="02020603050405020304" pitchFamily="18" charset="0"/>
                        </a:rPr>
                        <a:t>Various popular Python IDEs are Spyder, </a:t>
                      </a:r>
                      <a:r>
                        <a:rPr lang="en-IN" sz="2000" b="0" dirty="0" err="1">
                          <a:effectLst/>
                          <a:latin typeface="Times New Roman" panose="02020603050405020304" pitchFamily="18" charset="0"/>
                          <a:cs typeface="Times New Roman" panose="02020603050405020304" pitchFamily="18" charset="0"/>
                        </a:rPr>
                        <a:t>Eclipse+Pydev</a:t>
                      </a:r>
                      <a:r>
                        <a:rPr lang="en-IN" sz="2000" b="0" dirty="0">
                          <a:effectLst/>
                          <a:latin typeface="Times New Roman" panose="02020603050405020304" pitchFamily="18" charset="0"/>
                          <a:cs typeface="Times New Roman" panose="02020603050405020304" pitchFamily="18" charset="0"/>
                        </a:rPr>
                        <a:t>, Atom, etc.</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58802967"/>
                  </a:ext>
                </a:extLst>
              </a:tr>
              <a:tr h="770562">
                <a:tc>
                  <a:txBody>
                    <a:bodyPr/>
                    <a:lstStyle/>
                    <a:p>
                      <a:pPr algn="ctr" fontAlgn="ctr"/>
                      <a:r>
                        <a:rPr lang="en-IN" sz="2000" b="1">
                          <a:effectLst/>
                          <a:latin typeface="Times New Roman" panose="02020603050405020304" pitchFamily="18" charset="0"/>
                          <a:cs typeface="Times New Roman" panose="02020603050405020304" pitchFamily="18" charset="0"/>
                        </a:rPr>
                        <a:t>Libraries and packages</a:t>
                      </a:r>
                      <a:endParaRPr lang="en-IN" sz="2000" b="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solidFill>
                            <a:schemeClr val="tx1"/>
                          </a:solidFill>
                          <a:effectLst/>
                          <a:latin typeface="Times New Roman" panose="02020603050405020304" pitchFamily="18" charset="0"/>
                          <a:cs typeface="Times New Roman" panose="02020603050405020304" pitchFamily="18" charset="0"/>
                        </a:rPr>
                        <a:t>There are many packages and libraries like </a:t>
                      </a:r>
                      <a:r>
                        <a:rPr lang="en-US" sz="2000" b="0" u="sng"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ggplot2</a:t>
                      </a:r>
                      <a:r>
                        <a:rPr lang="en-US" sz="2000" b="0" dirty="0">
                          <a:solidFill>
                            <a:schemeClr val="tx1"/>
                          </a:solidFill>
                          <a:effectLst/>
                          <a:latin typeface="Times New Roman" panose="02020603050405020304" pitchFamily="18" charset="0"/>
                          <a:cs typeface="Times New Roman" panose="02020603050405020304" pitchFamily="18" charset="0"/>
                        </a:rPr>
                        <a:t>, </a:t>
                      </a:r>
                      <a:r>
                        <a:rPr lang="en-US" sz="2000" b="0" u="sng"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caret</a:t>
                      </a:r>
                      <a:r>
                        <a:rPr lang="en-US" sz="2000" b="0" dirty="0">
                          <a:solidFill>
                            <a:schemeClr val="tx1"/>
                          </a:solidFill>
                          <a:effectLst/>
                          <a:latin typeface="Times New Roman" panose="02020603050405020304" pitchFamily="18" charset="0"/>
                          <a:cs typeface="Times New Roman" panose="02020603050405020304" pitchFamily="18" charset="0"/>
                        </a:rPr>
                        <a:t>, etc.</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solidFill>
                            <a:schemeClr val="tx1"/>
                          </a:solidFill>
                          <a:effectLst/>
                          <a:latin typeface="Times New Roman" panose="02020603050405020304" pitchFamily="18" charset="0"/>
                          <a:cs typeface="Times New Roman" panose="02020603050405020304" pitchFamily="18" charset="0"/>
                        </a:rPr>
                        <a:t>Some essential packages and libraries are </a:t>
                      </a:r>
                      <a:r>
                        <a:rPr lang="en-US" sz="2000" b="0" u="sng"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Pandas</a:t>
                      </a:r>
                      <a:r>
                        <a:rPr lang="en-US" sz="2000" b="0" dirty="0">
                          <a:solidFill>
                            <a:schemeClr val="tx1"/>
                          </a:solidFill>
                          <a:effectLst/>
                          <a:latin typeface="Times New Roman" panose="02020603050405020304" pitchFamily="18" charset="0"/>
                          <a:cs typeface="Times New Roman" panose="02020603050405020304" pitchFamily="18" charset="0"/>
                        </a:rPr>
                        <a:t>, </a:t>
                      </a:r>
                      <a:r>
                        <a:rPr lang="en-US" sz="2000" b="0" u="sng" dirty="0" err="1">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Numpy</a:t>
                      </a:r>
                      <a:r>
                        <a:rPr lang="en-US" sz="2000" b="0" dirty="0">
                          <a:solidFill>
                            <a:schemeClr val="tx1"/>
                          </a:solidFill>
                          <a:effectLst/>
                          <a:latin typeface="Times New Roman" panose="02020603050405020304" pitchFamily="18" charset="0"/>
                          <a:cs typeface="Times New Roman" panose="02020603050405020304" pitchFamily="18" charset="0"/>
                        </a:rPr>
                        <a:t>, </a:t>
                      </a:r>
                      <a:r>
                        <a:rPr lang="en-US" sz="2000" b="0" u="sng" dirty="0" err="1">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Scipy</a:t>
                      </a:r>
                      <a:r>
                        <a:rPr lang="en-US" sz="2000" b="0" dirty="0">
                          <a:solidFill>
                            <a:schemeClr val="tx1"/>
                          </a:solidFill>
                          <a:effectLst/>
                          <a:latin typeface="Times New Roman" panose="02020603050405020304" pitchFamily="18" charset="0"/>
                          <a:cs typeface="Times New Roman" panose="02020603050405020304" pitchFamily="18" charset="0"/>
                        </a:rPr>
                        <a:t>, etc.</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736087316"/>
                  </a:ext>
                </a:extLst>
              </a:tr>
              <a:tr h="938537">
                <a:tc>
                  <a:txBody>
                    <a:bodyPr/>
                    <a:lstStyle/>
                    <a:p>
                      <a:pPr algn="ctr" fontAlgn="ctr"/>
                      <a:r>
                        <a:rPr lang="en-IN" sz="2000" b="1" dirty="0">
                          <a:effectLst/>
                          <a:latin typeface="Times New Roman" panose="02020603050405020304" pitchFamily="18" charset="0"/>
                          <a:cs typeface="Times New Roman" panose="02020603050405020304" pitchFamily="18" charset="0"/>
                        </a:rPr>
                        <a:t>Scope</a:t>
                      </a:r>
                      <a:endParaRPr lang="en-IN" sz="2000" b="0" dirty="0">
                        <a:effectLst/>
                        <a:latin typeface="Times New Roman" panose="02020603050405020304" pitchFamily="18" charset="0"/>
                        <a:cs typeface="Times New Roman" panose="02020603050405020304" pitchFamily="18" charset="0"/>
                      </a:endParaRP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a:effectLst/>
                          <a:latin typeface="Times New Roman" panose="02020603050405020304" pitchFamily="18" charset="0"/>
                          <a:cs typeface="Times New Roman" panose="02020603050405020304" pitchFamily="18" charset="0"/>
                        </a:rPr>
                        <a:t>It is mainly used for complex data analysis in data science.</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ctr"/>
                      <a:r>
                        <a:rPr lang="en-US" sz="2000" b="0" dirty="0">
                          <a:effectLst/>
                          <a:latin typeface="Times New Roman" panose="02020603050405020304" pitchFamily="18" charset="0"/>
                          <a:cs typeface="Times New Roman" panose="02020603050405020304" pitchFamily="18" charset="0"/>
                        </a:rPr>
                        <a:t>It takes a more streamlined approach for data science projects.</a:t>
                      </a:r>
                    </a:p>
                  </a:txBody>
                  <a:tcPr marL="29713" marR="29713" marT="41598" marB="415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7243906"/>
                  </a:ext>
                </a:extLst>
              </a:tr>
            </a:tbl>
          </a:graphicData>
        </a:graphic>
      </p:graphicFrame>
    </p:spTree>
    <p:extLst>
      <p:ext uri="{BB962C8B-B14F-4D97-AF65-F5344CB8AC3E}">
        <p14:creationId xmlns:p14="http://schemas.microsoft.com/office/powerpoint/2010/main" val="3508010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CDB4-EFB9-6A6B-DB50-5861BE1EF29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 Syntax</a:t>
            </a:r>
          </a:p>
        </p:txBody>
      </p:sp>
      <p:sp>
        <p:nvSpPr>
          <p:cNvPr id="3" name="Content Placeholder 2">
            <a:extLst>
              <a:ext uri="{FF2B5EF4-FFF2-40B4-BE49-F238E27FC236}">
                <a16:creationId xmlns:a16="http://schemas.microsoft.com/office/drawing/2014/main" id="{427B8BAC-87F1-B6F0-7B05-259EA9D37E86}"/>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To output text in R, use single or double quotes:</a:t>
            </a:r>
          </a:p>
          <a:p>
            <a:pPr marL="0" indent="0">
              <a:buNone/>
            </a:pPr>
            <a:r>
              <a:rPr lang="en-IN" b="0" i="0" dirty="0">
                <a:solidFill>
                  <a:srgbClr val="008000"/>
                </a:solidFill>
                <a:effectLst/>
                <a:latin typeface="Consolas" panose="020B0609020204030204" pitchFamily="49" charset="0"/>
              </a:rPr>
              <a:t>"Hello World!“</a:t>
            </a:r>
            <a:endParaRPr lang="en-US" dirty="0">
              <a:solidFill>
                <a:srgbClr val="000000"/>
              </a:solidFill>
              <a:latin typeface="Verdana" panose="020B0604030504040204" pitchFamily="34" charset="0"/>
            </a:endParaRPr>
          </a:p>
          <a:p>
            <a:r>
              <a:rPr lang="en-US" b="0" i="0" dirty="0">
                <a:solidFill>
                  <a:srgbClr val="000000"/>
                </a:solidFill>
                <a:effectLst/>
                <a:latin typeface="Verdana" panose="020B0604030504040204" pitchFamily="34" charset="0"/>
              </a:rPr>
              <a:t>To output numbers, just type the number (without quotes):</a:t>
            </a:r>
          </a:p>
          <a:p>
            <a:pPr marL="0" indent="0">
              <a:buNone/>
            </a:pPr>
            <a:r>
              <a:rPr lang="en-IN" b="0" i="0" dirty="0">
                <a:solidFill>
                  <a:srgbClr val="990055"/>
                </a:solidFill>
                <a:effectLst/>
                <a:latin typeface="Consolas" panose="020B0609020204030204" pitchFamily="49" charset="0"/>
              </a:rPr>
              <a:t>5</a:t>
            </a:r>
            <a:br>
              <a:rPr lang="en-IN" dirty="0"/>
            </a:br>
            <a:r>
              <a:rPr lang="en-IN" b="0" i="0" dirty="0">
                <a:solidFill>
                  <a:srgbClr val="990055"/>
                </a:solidFill>
                <a:effectLst/>
                <a:latin typeface="Consolas" panose="020B0609020204030204" pitchFamily="49" charset="0"/>
              </a:rPr>
              <a:t>10</a:t>
            </a:r>
            <a:br>
              <a:rPr lang="en-IN" dirty="0"/>
            </a:br>
            <a:r>
              <a:rPr lang="en-IN" b="0" i="0" dirty="0">
                <a:solidFill>
                  <a:srgbClr val="990055"/>
                </a:solidFill>
                <a:effectLst/>
                <a:latin typeface="Consolas" panose="020B0609020204030204" pitchFamily="49" charset="0"/>
              </a:rPr>
              <a:t>25</a:t>
            </a:r>
          </a:p>
          <a:p>
            <a:r>
              <a:rPr lang="en-US" b="0" i="0" dirty="0">
                <a:solidFill>
                  <a:srgbClr val="000000"/>
                </a:solidFill>
                <a:effectLst/>
                <a:latin typeface="Verdana" panose="020B0604030504040204" pitchFamily="34" charset="0"/>
              </a:rPr>
              <a:t>To do simple calculations, add numbers together:</a:t>
            </a:r>
            <a:endParaRPr lang="en-IN" dirty="0">
              <a:solidFill>
                <a:srgbClr val="990055"/>
              </a:solidFill>
              <a:latin typeface="Consolas" panose="020B0609020204030204" pitchFamily="49" charset="0"/>
            </a:endParaRPr>
          </a:p>
          <a:p>
            <a:pPr marL="0" indent="0">
              <a:buNone/>
            </a:pPr>
            <a:r>
              <a:rPr lang="en-IN" b="0" i="0" dirty="0">
                <a:solidFill>
                  <a:srgbClr val="990055"/>
                </a:solidFill>
                <a:effectLst/>
                <a:latin typeface="Consolas" panose="020B0609020204030204" pitchFamily="49" charset="0"/>
              </a:rPr>
              <a:t>5</a:t>
            </a:r>
            <a:r>
              <a:rPr lang="en-IN" b="0" i="0" dirty="0">
                <a:solidFill>
                  <a:srgbClr val="000000"/>
                </a:solidFill>
                <a:effectLst/>
                <a:latin typeface="Consolas" panose="020B0609020204030204" pitchFamily="49" charset="0"/>
              </a:rPr>
              <a:t> + </a:t>
            </a:r>
            <a:r>
              <a:rPr lang="en-IN" b="0" i="0" dirty="0">
                <a:solidFill>
                  <a:srgbClr val="990055"/>
                </a:solidFill>
                <a:effectLst/>
                <a:latin typeface="Consolas" panose="020B0609020204030204" pitchFamily="49" charset="0"/>
              </a:rPr>
              <a:t>5</a:t>
            </a:r>
          </a:p>
          <a:p>
            <a:pPr marL="0" indent="0">
              <a:buNone/>
            </a:pPr>
            <a:endParaRPr lang="en-IN" dirty="0">
              <a:solidFill>
                <a:schemeClr val="accent2"/>
              </a:solidFill>
            </a:endParaRPr>
          </a:p>
        </p:txBody>
      </p:sp>
    </p:spTree>
    <p:extLst>
      <p:ext uri="{BB962C8B-B14F-4D97-AF65-F5344CB8AC3E}">
        <p14:creationId xmlns:p14="http://schemas.microsoft.com/office/powerpoint/2010/main" val="2567459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01E6-DBDC-6EA3-DFE0-A9AC7D8CEB77}"/>
              </a:ext>
            </a:extLst>
          </p:cNvPr>
          <p:cNvSpPr>
            <a:spLocks noGrp="1"/>
          </p:cNvSpPr>
          <p:nvPr>
            <p:ph type="title"/>
          </p:nvPr>
        </p:nvSpPr>
        <p:spPr/>
        <p:txBody>
          <a:bodyPr/>
          <a:lstStyle/>
          <a:p>
            <a:r>
              <a:rPr lang="en-IN" dirty="0"/>
              <a:t>R Print Output</a:t>
            </a:r>
          </a:p>
        </p:txBody>
      </p:sp>
      <p:sp>
        <p:nvSpPr>
          <p:cNvPr id="3" name="Content Placeholder 2">
            <a:extLst>
              <a:ext uri="{FF2B5EF4-FFF2-40B4-BE49-F238E27FC236}">
                <a16:creationId xmlns:a16="http://schemas.microsoft.com/office/drawing/2014/main" id="{0008B6ED-60EF-1068-91D5-754DE146167C}"/>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 You can output code in R without using a print function:</a:t>
            </a:r>
          </a:p>
          <a:p>
            <a:pPr marL="0" indent="0">
              <a:buNone/>
            </a:pPr>
            <a:r>
              <a:rPr lang="en-IN" b="0" i="0" dirty="0">
                <a:solidFill>
                  <a:srgbClr val="008000"/>
                </a:solidFill>
                <a:effectLst/>
                <a:latin typeface="Consolas" panose="020B0609020204030204" pitchFamily="49" charset="0"/>
              </a:rPr>
              <a:t>"Hello World!"</a:t>
            </a:r>
            <a:endParaRPr lang="en-US" dirty="0">
              <a:solidFill>
                <a:srgbClr val="000000"/>
              </a:solidFill>
              <a:latin typeface="Verdana" panose="020B0604030504040204" pitchFamily="34" charset="0"/>
            </a:endParaRPr>
          </a:p>
          <a:p>
            <a:r>
              <a:rPr lang="en-IN" dirty="0">
                <a:solidFill>
                  <a:srgbClr val="000000"/>
                </a:solidFill>
                <a:latin typeface="Verdana" panose="020B0604030504040204" pitchFamily="34" charset="0"/>
              </a:rPr>
              <a:t>A print() function is available:</a:t>
            </a:r>
          </a:p>
          <a:p>
            <a:pPr marL="0" indent="0">
              <a:buNone/>
            </a:pPr>
            <a:r>
              <a:rPr lang="en-IN" b="0" i="0" dirty="0">
                <a:solidFill>
                  <a:srgbClr val="005CC5"/>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a:solidFill>
                  <a:srgbClr val="008000"/>
                </a:solidFill>
                <a:effectLst/>
                <a:latin typeface="Consolas" panose="020B0609020204030204" pitchFamily="49" charset="0"/>
              </a:rPr>
              <a:t>"Hello World!"</a:t>
            </a:r>
            <a:r>
              <a:rPr lang="en-IN" b="0" i="0" dirty="0">
                <a:solidFill>
                  <a:srgbClr val="000000"/>
                </a:solidFill>
                <a:effectLst/>
                <a:latin typeface="Consolas" panose="020B0609020204030204" pitchFamily="49" charset="0"/>
              </a:rPr>
              <a:t>)</a:t>
            </a:r>
          </a:p>
          <a:p>
            <a:r>
              <a:rPr lang="en-US" dirty="0">
                <a:solidFill>
                  <a:srgbClr val="000000"/>
                </a:solidFill>
                <a:latin typeface="Verdana" panose="020B0604030504040204" pitchFamily="34" charset="0"/>
              </a:rPr>
              <a:t>There are times you must use the print() function to output code, for example, when working with for loops:</a:t>
            </a:r>
          </a:p>
          <a:p>
            <a:pPr marL="0" indent="0">
              <a:buNone/>
            </a:pPr>
            <a:r>
              <a:rPr lang="en-IN" b="0" i="0" dirty="0">
                <a:solidFill>
                  <a:srgbClr val="005CC5"/>
                </a:solidFill>
                <a:effectLst/>
                <a:latin typeface="Consolas" panose="020B0609020204030204" pitchFamily="49" charset="0"/>
              </a:rPr>
              <a:t>for</a:t>
            </a:r>
            <a:r>
              <a:rPr lang="en-IN" b="0" i="0" dirty="0">
                <a:solidFill>
                  <a:srgbClr val="000000"/>
                </a:solidFill>
                <a:effectLst/>
                <a:latin typeface="Consolas" panose="020B0609020204030204" pitchFamily="49" charset="0"/>
              </a:rPr>
              <a:t> (x </a:t>
            </a:r>
            <a:r>
              <a:rPr lang="en-IN" b="0" i="0" dirty="0">
                <a:solidFill>
                  <a:srgbClr val="005CC5"/>
                </a:solidFill>
                <a:effectLst/>
                <a:latin typeface="Consolas" panose="020B0609020204030204" pitchFamily="49" charset="0"/>
              </a:rPr>
              <a:t>in</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r>
              <a:rPr lang="en-IN" b="0" i="0" dirty="0">
                <a:solidFill>
                  <a:srgbClr val="990055"/>
                </a:solidFill>
                <a:effectLst/>
                <a:latin typeface="Consolas" panose="020B0609020204030204" pitchFamily="49" charset="0"/>
              </a:rPr>
              <a:t>10</a:t>
            </a:r>
            <a:r>
              <a:rPr lang="en-IN" b="0" i="0" dirty="0">
                <a:solidFill>
                  <a:srgbClr val="000000"/>
                </a:solidFill>
                <a:effectLst/>
                <a:latin typeface="Consolas" panose="020B0609020204030204" pitchFamily="49" charset="0"/>
              </a:rPr>
              <a:t>) {</a:t>
            </a:r>
            <a:br>
              <a:rPr lang="en-IN" dirty="0"/>
            </a:br>
            <a:r>
              <a:rPr lang="en-IN" b="0" i="0" dirty="0">
                <a:solidFill>
                  <a:srgbClr val="000000"/>
                </a:solidFill>
                <a:effectLst/>
                <a:latin typeface="Consolas" panose="020B0609020204030204" pitchFamily="49" charset="0"/>
              </a:rPr>
              <a:t>  </a:t>
            </a:r>
            <a:r>
              <a:rPr lang="en-IN" b="0" i="0" dirty="0">
                <a:solidFill>
                  <a:srgbClr val="005CC5"/>
                </a:solidFill>
                <a:effectLst/>
                <a:latin typeface="Consolas" panose="020B0609020204030204" pitchFamily="49" charset="0"/>
              </a:rPr>
              <a:t>print</a:t>
            </a:r>
            <a:r>
              <a:rPr lang="en-IN" b="0" i="0" dirty="0">
                <a:solidFill>
                  <a:srgbClr val="000000"/>
                </a:solidFill>
                <a:effectLst/>
                <a:latin typeface="Consolas" panose="020B0609020204030204" pitchFamily="49" charset="0"/>
              </a:rPr>
              <a:t>(x)</a:t>
            </a:r>
            <a:br>
              <a:rPr lang="en-IN" dirty="0"/>
            </a:br>
            <a:r>
              <a:rPr lang="en-IN" b="0" i="0" dirty="0">
                <a:solidFill>
                  <a:srgbClr val="000000"/>
                </a:solidFill>
                <a:effectLst/>
                <a:latin typeface="Consolas" panose="020B0609020204030204" pitchFamily="49" charset="0"/>
              </a:rPr>
              <a:t>}</a:t>
            </a:r>
            <a:endParaRPr lang="en-IN" dirty="0">
              <a:solidFill>
                <a:srgbClr val="000000"/>
              </a:solidFill>
              <a:latin typeface="Verdana" panose="020B0604030504040204" pitchFamily="34" charset="0"/>
            </a:endParaRPr>
          </a:p>
          <a:p>
            <a:pPr marL="0" indent="0">
              <a:buNone/>
            </a:pPr>
            <a:endParaRPr lang="en-IN" dirty="0">
              <a:solidFill>
                <a:srgbClr val="000000"/>
              </a:solidFill>
              <a:latin typeface="Verdana" panose="020B0604030504040204" pitchFamily="34" charset="0"/>
            </a:endParaRPr>
          </a:p>
        </p:txBody>
      </p:sp>
    </p:spTree>
    <p:extLst>
      <p:ext uri="{BB962C8B-B14F-4D97-AF65-F5344CB8AC3E}">
        <p14:creationId xmlns:p14="http://schemas.microsoft.com/office/powerpoint/2010/main" val="148112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DFB8-E14F-BBE3-4753-70D6B204BB30}"/>
              </a:ext>
            </a:extLst>
          </p:cNvPr>
          <p:cNvSpPr>
            <a:spLocks noGrp="1"/>
          </p:cNvSpPr>
          <p:nvPr>
            <p:ph type="title"/>
          </p:nvPr>
        </p:nvSpPr>
        <p:spPr/>
        <p:txBody>
          <a:bodyPr/>
          <a:lstStyle/>
          <a:p>
            <a:r>
              <a:rPr lang="en-IN" dirty="0"/>
              <a:t>Comments</a:t>
            </a:r>
          </a:p>
        </p:txBody>
      </p:sp>
      <p:sp>
        <p:nvSpPr>
          <p:cNvPr id="3" name="Content Placeholder 2">
            <a:extLst>
              <a:ext uri="{FF2B5EF4-FFF2-40B4-BE49-F238E27FC236}">
                <a16:creationId xmlns:a16="http://schemas.microsoft.com/office/drawing/2014/main" id="{E907527B-09D1-E998-84DD-5F8730D59935}"/>
              </a:ext>
            </a:extLst>
          </p:cNvPr>
          <p:cNvSpPr>
            <a:spLocks noGrp="1"/>
          </p:cNvSpPr>
          <p:nvPr>
            <p:ph idx="1"/>
          </p:nvPr>
        </p:nvSpPr>
        <p:spPr/>
        <p:txBody>
          <a:bodyPr/>
          <a:lstStyle/>
          <a:p>
            <a:r>
              <a:rPr lang="en-US" dirty="0"/>
              <a:t>Comments can be used to explain R code, and to make it more readable. It can also be used to prevent execution when testing alternative code.</a:t>
            </a:r>
          </a:p>
          <a:p>
            <a:r>
              <a:rPr lang="en-US" dirty="0"/>
              <a:t>Comments starts with a #. When executing code, R will ignore anything that starts with #.</a:t>
            </a:r>
          </a:p>
          <a:p>
            <a:pPr marL="0" indent="0">
              <a:buNone/>
            </a:pPr>
            <a:r>
              <a:rPr lang="en-US" b="0" i="0" dirty="0">
                <a:solidFill>
                  <a:srgbClr val="708090"/>
                </a:solidFill>
                <a:effectLst/>
                <a:latin typeface="Consolas" panose="020B0609020204030204" pitchFamily="49" charset="0"/>
              </a:rPr>
              <a:t>	# This is a comment</a:t>
            </a:r>
            <a:br>
              <a:rPr lang="en-US" b="0" i="0" dirty="0">
                <a:solidFill>
                  <a:srgbClr val="708090"/>
                </a:solidFill>
                <a:effectLst/>
                <a:latin typeface="Consolas" panose="020B0609020204030204" pitchFamily="49" charset="0"/>
              </a:rPr>
            </a:br>
            <a:r>
              <a:rPr lang="en-US" b="0" i="0" dirty="0">
                <a:solidFill>
                  <a:srgbClr val="708090"/>
                </a:solidFill>
                <a:effectLst/>
                <a:latin typeface="Consolas" panose="020B0609020204030204" pitchFamily="49" charset="0"/>
              </a:rPr>
              <a:t>	</a:t>
            </a:r>
            <a:r>
              <a:rPr lang="en-US" b="0" i="0" dirty="0">
                <a:solidFill>
                  <a:srgbClr val="008000"/>
                </a:solidFill>
                <a:effectLst/>
                <a:latin typeface="Consolas" panose="020B0609020204030204" pitchFamily="49" charset="0"/>
              </a:rPr>
              <a:t>"Hello World!“</a:t>
            </a:r>
          </a:p>
          <a:p>
            <a:pPr marL="0" indent="0">
              <a:buNone/>
            </a:pPr>
            <a:r>
              <a:rPr lang="en-US" b="0" i="0" dirty="0">
                <a:solidFill>
                  <a:srgbClr val="008000"/>
                </a:solidFill>
                <a:effectLst/>
                <a:latin typeface="Consolas" panose="020B0609020204030204" pitchFamily="49" charset="0"/>
              </a:rPr>
              <a:t>	</a:t>
            </a:r>
          </a:p>
          <a:p>
            <a:pPr marL="0" indent="0">
              <a:buNone/>
            </a:pPr>
            <a:r>
              <a:rPr lang="en-US" dirty="0">
                <a:solidFill>
                  <a:srgbClr val="008000"/>
                </a:solidFill>
                <a:latin typeface="Consolas" panose="020B0609020204030204" pitchFamily="49" charset="0"/>
              </a:rPr>
              <a:t>	</a:t>
            </a:r>
            <a:r>
              <a:rPr lang="en-US" b="0" i="0" dirty="0">
                <a:solidFill>
                  <a:srgbClr val="008000"/>
                </a:solidFill>
                <a:effectLst/>
                <a:latin typeface="Consolas" panose="020B0609020204030204" pitchFamily="49" charset="0"/>
              </a:rPr>
              <a:t>"Hello World!"</a:t>
            </a:r>
            <a:r>
              <a:rPr lang="en-US" b="0" i="0" dirty="0">
                <a:solidFill>
                  <a:srgbClr val="990055"/>
                </a:solidFill>
                <a:effectLst/>
                <a:latin typeface="Consolas" panose="020B0609020204030204" pitchFamily="49" charset="0"/>
              </a:rPr>
              <a:t> </a:t>
            </a:r>
            <a:r>
              <a:rPr lang="en-US" b="0" i="0" dirty="0">
                <a:solidFill>
                  <a:srgbClr val="708090"/>
                </a:solidFill>
                <a:effectLst/>
                <a:latin typeface="Consolas" panose="020B0609020204030204" pitchFamily="49" charset="0"/>
              </a:rPr>
              <a:t># This is a comment</a:t>
            </a:r>
          </a:p>
          <a:p>
            <a:pPr marL="0" indent="0">
              <a:buNone/>
            </a:pPr>
            <a:endParaRPr lang="en-US" dirty="0">
              <a:solidFill>
                <a:srgbClr val="708090"/>
              </a:solidFill>
              <a:latin typeface="Consolas" panose="020B0609020204030204" pitchFamily="49" charset="0"/>
            </a:endParaRPr>
          </a:p>
          <a:p>
            <a:pPr marL="0" indent="0">
              <a:buNone/>
            </a:pPr>
            <a:r>
              <a:rPr lang="en-US" dirty="0">
                <a:solidFill>
                  <a:srgbClr val="708090"/>
                </a:solidFill>
                <a:latin typeface="Consolas" panose="020B0609020204030204" pitchFamily="49" charset="0"/>
              </a:rPr>
              <a:t>	</a:t>
            </a:r>
            <a:endParaRPr lang="en-IN" dirty="0"/>
          </a:p>
        </p:txBody>
      </p:sp>
    </p:spTree>
    <p:extLst>
      <p:ext uri="{BB962C8B-B14F-4D97-AF65-F5344CB8AC3E}">
        <p14:creationId xmlns:p14="http://schemas.microsoft.com/office/powerpoint/2010/main" val="415531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8976-EA61-172F-400A-6FCFA3FE22B8}"/>
              </a:ext>
            </a:extLst>
          </p:cNvPr>
          <p:cNvSpPr>
            <a:spLocks noGrp="1"/>
          </p:cNvSpPr>
          <p:nvPr>
            <p:ph type="title"/>
          </p:nvPr>
        </p:nvSpPr>
        <p:spPr/>
        <p:txBody>
          <a:bodyPr/>
          <a:lstStyle/>
          <a:p>
            <a:r>
              <a:rPr lang="en-IN" dirty="0"/>
              <a:t>Multiline Comments</a:t>
            </a:r>
          </a:p>
        </p:txBody>
      </p:sp>
      <p:sp>
        <p:nvSpPr>
          <p:cNvPr id="3" name="Content Placeholder 2">
            <a:extLst>
              <a:ext uri="{FF2B5EF4-FFF2-40B4-BE49-F238E27FC236}">
                <a16:creationId xmlns:a16="http://schemas.microsoft.com/office/drawing/2014/main" id="{574E1136-CD2B-6747-7D55-7D5F4C55A6E7}"/>
              </a:ext>
            </a:extLst>
          </p:cNvPr>
          <p:cNvSpPr>
            <a:spLocks noGrp="1"/>
          </p:cNvSpPr>
          <p:nvPr>
            <p:ph idx="1"/>
          </p:nvPr>
        </p:nvSpPr>
        <p:spPr/>
        <p:txBody>
          <a:bodyPr/>
          <a:lstStyle/>
          <a:p>
            <a:r>
              <a:rPr lang="en-US" sz="2000" b="0" i="0" dirty="0">
                <a:solidFill>
                  <a:schemeClr val="tx1"/>
                </a:solidFill>
                <a:effectLst/>
                <a:latin typeface="Times New Roman" panose="02020603050405020304" pitchFamily="18" charset="0"/>
                <a:cs typeface="Times New Roman" panose="02020603050405020304" pitchFamily="18" charset="0"/>
              </a:rPr>
              <a:t> There is no syntax in R for multiline comments.</a:t>
            </a:r>
          </a:p>
          <a:p>
            <a:r>
              <a:rPr lang="en-US" sz="2000" b="0" i="0" dirty="0">
                <a:solidFill>
                  <a:schemeClr val="tx1"/>
                </a:solidFill>
                <a:effectLst/>
                <a:latin typeface="Times New Roman" panose="02020603050405020304" pitchFamily="18" charset="0"/>
                <a:cs typeface="Times New Roman" panose="02020603050405020304" pitchFamily="18" charset="0"/>
              </a:rPr>
              <a:t>However, we can just insert a # for each line to create multiline comments:</a:t>
            </a:r>
          </a:p>
          <a:p>
            <a:pPr marL="0" indent="0">
              <a:buNone/>
            </a:pPr>
            <a:r>
              <a:rPr lang="en-US" sz="2000" b="0" i="0" dirty="0">
                <a:solidFill>
                  <a:srgbClr val="708090"/>
                </a:solidFill>
                <a:effectLst/>
                <a:latin typeface="Consolas" panose="020B0609020204030204" pitchFamily="49" charset="0"/>
              </a:rPr>
              <a:t># This is a comment</a:t>
            </a:r>
            <a:br>
              <a:rPr lang="en-US" sz="2000" b="0" i="0" dirty="0">
                <a:solidFill>
                  <a:srgbClr val="708090"/>
                </a:solidFill>
                <a:effectLst/>
                <a:latin typeface="Consolas" panose="020B0609020204030204" pitchFamily="49" charset="0"/>
              </a:rPr>
            </a:br>
            <a:r>
              <a:rPr lang="en-US" sz="2000" b="0" i="0" dirty="0">
                <a:solidFill>
                  <a:srgbClr val="708090"/>
                </a:solidFill>
                <a:effectLst/>
                <a:latin typeface="Consolas" panose="020B0609020204030204" pitchFamily="49" charset="0"/>
              </a:rPr>
              <a:t># written in</a:t>
            </a:r>
            <a:br>
              <a:rPr lang="en-US" sz="2000" b="0" i="0" dirty="0">
                <a:solidFill>
                  <a:srgbClr val="708090"/>
                </a:solidFill>
                <a:effectLst/>
                <a:latin typeface="Consolas" panose="020B0609020204030204" pitchFamily="49" charset="0"/>
              </a:rPr>
            </a:br>
            <a:r>
              <a:rPr lang="en-US" sz="2000" b="0" i="0" dirty="0">
                <a:solidFill>
                  <a:srgbClr val="708090"/>
                </a:solidFill>
                <a:effectLst/>
                <a:latin typeface="Consolas" panose="020B0609020204030204" pitchFamily="49" charset="0"/>
              </a:rPr>
              <a:t># more than just one line</a:t>
            </a:r>
            <a:br>
              <a:rPr lang="en-US" sz="2000" b="0" i="0" dirty="0">
                <a:solidFill>
                  <a:srgbClr val="708090"/>
                </a:solidFill>
                <a:effectLst/>
                <a:latin typeface="Consolas" panose="020B0609020204030204" pitchFamily="49" charset="0"/>
              </a:rPr>
            </a:br>
            <a:r>
              <a:rPr lang="en-US" sz="2000" b="0" i="0" dirty="0">
                <a:solidFill>
                  <a:srgbClr val="008000"/>
                </a:solidFill>
                <a:effectLst/>
                <a:latin typeface="Consolas" panose="020B0609020204030204" pitchFamily="49" charset="0"/>
              </a:rPr>
              <a:t>"Hello World!"</a:t>
            </a:r>
            <a:endParaRPr lang="en-IN" sz="2000" dirty="0"/>
          </a:p>
        </p:txBody>
      </p:sp>
    </p:spTree>
    <p:extLst>
      <p:ext uri="{BB962C8B-B14F-4D97-AF65-F5344CB8AC3E}">
        <p14:creationId xmlns:p14="http://schemas.microsoft.com/office/powerpoint/2010/main" val="1798368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750C-ABC8-799D-5045-F0B506A644CD}"/>
              </a:ext>
            </a:extLst>
          </p:cNvPr>
          <p:cNvSpPr>
            <a:spLocks noGrp="1"/>
          </p:cNvSpPr>
          <p:nvPr>
            <p:ph type="title"/>
          </p:nvPr>
        </p:nvSpPr>
        <p:spPr/>
        <p:txBody>
          <a:bodyPr/>
          <a:lstStyle/>
          <a:p>
            <a:r>
              <a:rPr lang="en-IN" dirty="0"/>
              <a:t>Creating Variables in R</a:t>
            </a:r>
          </a:p>
        </p:txBody>
      </p:sp>
      <p:sp>
        <p:nvSpPr>
          <p:cNvPr id="3" name="Content Placeholder 2">
            <a:extLst>
              <a:ext uri="{FF2B5EF4-FFF2-40B4-BE49-F238E27FC236}">
                <a16:creationId xmlns:a16="http://schemas.microsoft.com/office/drawing/2014/main" id="{168541BB-B70C-FBD2-56F8-4C10FE927C32}"/>
              </a:ext>
            </a:extLst>
          </p:cNvPr>
          <p:cNvSpPr>
            <a:spLocks noGrp="1"/>
          </p:cNvSpPr>
          <p:nvPr>
            <p:ph idx="1"/>
          </p:nvPr>
        </p:nvSpPr>
        <p:spPr>
          <a:xfrm>
            <a:off x="2589212" y="1463040"/>
            <a:ext cx="8915400" cy="5084064"/>
          </a:xfrm>
        </p:spPr>
        <p:txBody>
          <a:bodyPr>
            <a:normAutofit/>
          </a:bodyPr>
          <a:lstStyle/>
          <a:p>
            <a:r>
              <a:rPr lang="en-US" sz="2000" dirty="0">
                <a:latin typeface="Times New Roman" panose="02020603050405020304" pitchFamily="18" charset="0"/>
                <a:cs typeface="Times New Roman" panose="02020603050405020304" pitchFamily="18" charset="0"/>
              </a:rPr>
              <a:t>Variables are containers for storing data values.</a:t>
            </a:r>
          </a:p>
          <a:p>
            <a:r>
              <a:rPr lang="en-US" sz="2000" dirty="0">
                <a:latin typeface="Times New Roman" panose="02020603050405020304" pitchFamily="18" charset="0"/>
                <a:cs typeface="Times New Roman" panose="02020603050405020304" pitchFamily="18" charset="0"/>
              </a:rPr>
              <a:t>R does not have a command for declaring a variable. A variable is created the moment you first assign a value to it. To assign a value to a variable, use the</a:t>
            </a:r>
            <a:r>
              <a:rPr lang="en-US" sz="2000" dirty="0">
                <a:solidFill>
                  <a:schemeClr val="accent2"/>
                </a:solidFill>
                <a:latin typeface="Times New Roman" panose="02020603050405020304" pitchFamily="18" charset="0"/>
                <a:cs typeface="Times New Roman" panose="02020603050405020304" pitchFamily="18" charset="0"/>
              </a:rPr>
              <a:t> &lt;- </a:t>
            </a:r>
            <a:r>
              <a:rPr lang="en-US" sz="2000" dirty="0">
                <a:latin typeface="Times New Roman" panose="02020603050405020304" pitchFamily="18" charset="0"/>
                <a:cs typeface="Times New Roman" panose="02020603050405020304" pitchFamily="18" charset="0"/>
              </a:rPr>
              <a:t>sign. To output (or print) the variable value, just type the variable name:</a:t>
            </a:r>
          </a:p>
          <a:p>
            <a:pPr marL="400050" lvl="1" indent="0">
              <a:buNone/>
            </a:pPr>
            <a:r>
              <a:rPr lang="en-US" sz="2000" b="0" i="0" dirty="0">
                <a:solidFill>
                  <a:srgbClr val="000000"/>
                </a:solidFill>
                <a:effectLst/>
                <a:latin typeface="Times New Roman" panose="02020603050405020304" pitchFamily="18" charset="0"/>
                <a:cs typeface="Times New Roman" panose="02020603050405020304" pitchFamily="18" charset="0"/>
              </a:rPr>
              <a:t>name &lt;- </a:t>
            </a:r>
            <a:r>
              <a:rPr lang="en-US" sz="2000" b="0" i="0" dirty="0">
                <a:solidFill>
                  <a:srgbClr val="008000"/>
                </a:solidFill>
                <a:effectLst/>
                <a:latin typeface="Times New Roman" panose="02020603050405020304" pitchFamily="18" charset="0"/>
                <a:cs typeface="Times New Roman" panose="02020603050405020304" pitchFamily="18" charset="0"/>
              </a:rPr>
              <a:t>"John"</a:t>
            </a:r>
            <a:br>
              <a:rPr lang="en-US" sz="2000" dirty="0">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age &lt;- </a:t>
            </a:r>
            <a:r>
              <a:rPr lang="en-US" sz="2000" b="0" i="0" dirty="0">
                <a:solidFill>
                  <a:srgbClr val="990055"/>
                </a:solidFill>
                <a:effectLst/>
                <a:latin typeface="Times New Roman" panose="02020603050405020304" pitchFamily="18" charset="0"/>
                <a:cs typeface="Times New Roman" panose="02020603050405020304" pitchFamily="18" charset="0"/>
              </a:rPr>
              <a:t>40</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name   </a:t>
            </a:r>
            <a:r>
              <a:rPr lang="en-US" sz="2000" b="0" i="0" dirty="0">
                <a:solidFill>
                  <a:srgbClr val="708090"/>
                </a:solidFill>
                <a:effectLst/>
                <a:latin typeface="Times New Roman" panose="02020603050405020304" pitchFamily="18" charset="0"/>
                <a:cs typeface="Times New Roman" panose="02020603050405020304" pitchFamily="18" charset="0"/>
              </a:rPr>
              <a:t># output "John"</a:t>
            </a:r>
            <a:br>
              <a:rPr lang="en-US" sz="2000" b="0" i="0" dirty="0">
                <a:solidFill>
                  <a:srgbClr val="70809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age    </a:t>
            </a:r>
            <a:r>
              <a:rPr lang="en-US" sz="2000" b="0" i="0" dirty="0">
                <a:solidFill>
                  <a:srgbClr val="708090"/>
                </a:solidFill>
                <a:effectLst/>
                <a:latin typeface="Times New Roman" panose="02020603050405020304" pitchFamily="18" charset="0"/>
                <a:cs typeface="Times New Roman" panose="02020603050405020304" pitchFamily="18" charset="0"/>
              </a:rPr>
              <a:t># output 40</a:t>
            </a:r>
          </a:p>
          <a:p>
            <a:r>
              <a:rPr lang="en-US" sz="2000" dirty="0">
                <a:latin typeface="Times New Roman" panose="02020603050405020304" pitchFamily="18" charset="0"/>
                <a:cs typeface="Times New Roman" panose="02020603050405020304" pitchFamily="18" charset="0"/>
              </a:rPr>
              <a:t>In other programming language, it is common to use </a:t>
            </a:r>
            <a:r>
              <a:rPr lang="en-US" sz="2000" dirty="0">
                <a:solidFill>
                  <a:schemeClr val="accent2"/>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as an assignment operator. In R, we can use both</a:t>
            </a:r>
            <a:r>
              <a:rPr lang="en-US" sz="2000" dirty="0">
                <a:solidFill>
                  <a:schemeClr val="accent2"/>
                </a:solidFill>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and </a:t>
            </a:r>
            <a:r>
              <a:rPr lang="en-US" sz="2000" dirty="0">
                <a:solidFill>
                  <a:schemeClr val="accent2"/>
                </a:solidFill>
                <a:latin typeface="Times New Roman" panose="02020603050405020304" pitchFamily="18" charset="0"/>
                <a:cs typeface="Times New Roman" panose="02020603050405020304" pitchFamily="18" charset="0"/>
              </a:rPr>
              <a:t>&lt;- </a:t>
            </a:r>
            <a:r>
              <a:rPr lang="en-US" sz="2000" dirty="0">
                <a:latin typeface="Times New Roman" panose="02020603050405020304" pitchFamily="18" charset="0"/>
                <a:cs typeface="Times New Roman" panose="02020603050405020304" pitchFamily="18" charset="0"/>
              </a:rPr>
              <a:t>as assignment operators.</a:t>
            </a:r>
          </a:p>
          <a:p>
            <a:r>
              <a:rPr lang="en-US" sz="2000" dirty="0">
                <a:latin typeface="Times New Roman" panose="02020603050405020304" pitchFamily="18" charset="0"/>
                <a:cs typeface="Times New Roman" panose="02020603050405020304" pitchFamily="18" charset="0"/>
              </a:rPr>
              <a:t>However, </a:t>
            </a:r>
            <a:r>
              <a:rPr lang="en-US" sz="2000" dirty="0">
                <a:solidFill>
                  <a:schemeClr val="accent2"/>
                </a:solidFill>
                <a:latin typeface="Times New Roman" panose="02020603050405020304" pitchFamily="18" charset="0"/>
                <a:cs typeface="Times New Roman" panose="02020603050405020304" pitchFamily="18" charset="0"/>
              </a:rPr>
              <a:t>&lt;-</a:t>
            </a:r>
            <a:r>
              <a:rPr lang="en-US" sz="2000" dirty="0">
                <a:latin typeface="Times New Roman" panose="02020603050405020304" pitchFamily="18" charset="0"/>
                <a:cs typeface="Times New Roman" panose="02020603050405020304" pitchFamily="18" charset="0"/>
              </a:rPr>
              <a:t> is preferred in most cases because the </a:t>
            </a:r>
            <a:r>
              <a:rPr lang="en-US" sz="2000" dirty="0">
                <a:solidFill>
                  <a:schemeClr val="accent2"/>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operator can be forbidden in some contexts in 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054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8CED-53FB-E970-4AE9-37E4AEC4EF14}"/>
              </a:ext>
            </a:extLst>
          </p:cNvPr>
          <p:cNvSpPr>
            <a:spLocks noGrp="1"/>
          </p:cNvSpPr>
          <p:nvPr>
            <p:ph type="title"/>
          </p:nvPr>
        </p:nvSpPr>
        <p:spPr/>
        <p:txBody>
          <a:bodyPr/>
          <a:lstStyle/>
          <a:p>
            <a:r>
              <a:rPr lang="en-IN" dirty="0"/>
              <a:t>Print / Output Variables</a:t>
            </a:r>
          </a:p>
        </p:txBody>
      </p:sp>
      <p:sp>
        <p:nvSpPr>
          <p:cNvPr id="3" name="Content Placeholder 2">
            <a:extLst>
              <a:ext uri="{FF2B5EF4-FFF2-40B4-BE49-F238E27FC236}">
                <a16:creationId xmlns:a16="http://schemas.microsoft.com/office/drawing/2014/main" id="{27F7BE64-AEC3-DE3C-13D9-BDF4FBA9F0E0}"/>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Compared to many other programming languages, you do not have to use a function to print/output variables in R. You can just type the name of the variable:</a:t>
            </a:r>
          </a:p>
          <a:p>
            <a:pPr marL="0" indent="0">
              <a:buNone/>
            </a:pPr>
            <a:r>
              <a:rPr lang="en-US" b="0" i="0" dirty="0">
                <a:solidFill>
                  <a:srgbClr val="000000"/>
                </a:solidFill>
                <a:effectLst/>
                <a:latin typeface="Consolas" panose="020B0609020204030204" pitchFamily="49" charset="0"/>
              </a:rPr>
              <a:t>name &lt;- </a:t>
            </a:r>
            <a:r>
              <a:rPr lang="en-US" b="0" i="0" dirty="0">
                <a:solidFill>
                  <a:srgbClr val="008000"/>
                </a:solidFill>
                <a:effectLst/>
                <a:latin typeface="Consolas" panose="020B0609020204030204" pitchFamily="49" charset="0"/>
              </a:rPr>
              <a:t>"John Doe"</a:t>
            </a:r>
            <a:br>
              <a:rPr lang="en-US" dirty="0"/>
            </a:br>
            <a:br>
              <a:rPr lang="en-US" dirty="0"/>
            </a:br>
            <a:r>
              <a:rPr lang="en-US" b="0" i="0" dirty="0">
                <a:solidFill>
                  <a:srgbClr val="000000"/>
                </a:solidFill>
                <a:effectLst/>
                <a:latin typeface="Consolas" panose="020B0609020204030204" pitchFamily="49" charset="0"/>
              </a:rPr>
              <a:t>name </a:t>
            </a:r>
            <a:r>
              <a:rPr lang="en-US" b="0" i="0" dirty="0">
                <a:solidFill>
                  <a:srgbClr val="708090"/>
                </a:solidFill>
                <a:effectLst/>
                <a:latin typeface="Consolas" panose="020B0609020204030204" pitchFamily="49" charset="0"/>
              </a:rPr>
              <a:t># auto-print the value of the name variable</a:t>
            </a:r>
          </a:p>
          <a:p>
            <a:r>
              <a:rPr lang="en-US" dirty="0">
                <a:solidFill>
                  <a:srgbClr val="000000"/>
                </a:solidFill>
                <a:latin typeface="Verdana" panose="020B0604030504040204" pitchFamily="34" charset="0"/>
              </a:rPr>
              <a:t>R does have a print() function available if you want to use it.</a:t>
            </a:r>
          </a:p>
          <a:p>
            <a:pPr marL="0" indent="0">
              <a:buNone/>
            </a:pPr>
            <a:r>
              <a:rPr lang="en-US" b="0" i="0" dirty="0">
                <a:solidFill>
                  <a:srgbClr val="000000"/>
                </a:solidFill>
                <a:effectLst/>
                <a:latin typeface="Consolas" panose="020B0609020204030204" pitchFamily="49" charset="0"/>
              </a:rPr>
              <a:t>name &lt;- </a:t>
            </a:r>
            <a:r>
              <a:rPr lang="en-US" b="0" i="0" dirty="0">
                <a:solidFill>
                  <a:srgbClr val="008000"/>
                </a:solidFill>
                <a:effectLst/>
                <a:latin typeface="Consolas" panose="020B0609020204030204" pitchFamily="49" charset="0"/>
              </a:rPr>
              <a:t>"John Doe"</a:t>
            </a:r>
            <a:br>
              <a:rPr lang="en-US" dirty="0"/>
            </a:br>
            <a:br>
              <a:rPr lang="en-US" dirty="0"/>
            </a:br>
            <a:r>
              <a:rPr lang="en-US" b="0" i="0" dirty="0">
                <a:solidFill>
                  <a:srgbClr val="005CC5"/>
                </a:solidFill>
                <a:effectLst/>
                <a:latin typeface="Consolas" panose="020B0609020204030204" pitchFamily="49" charset="0"/>
              </a:rPr>
              <a:t>print</a:t>
            </a:r>
            <a:r>
              <a:rPr lang="en-US" b="0" i="0" dirty="0">
                <a:solidFill>
                  <a:srgbClr val="000000"/>
                </a:solidFill>
                <a:effectLst/>
                <a:latin typeface="Consolas" panose="020B0609020204030204" pitchFamily="49" charset="0"/>
              </a:rPr>
              <a:t>(name) </a:t>
            </a:r>
            <a:r>
              <a:rPr lang="en-US" b="0" i="0" dirty="0">
                <a:solidFill>
                  <a:srgbClr val="708090"/>
                </a:solidFill>
                <a:effectLst/>
                <a:latin typeface="Consolas" panose="020B0609020204030204" pitchFamily="49" charset="0"/>
              </a:rPr>
              <a:t># print the value of the name variable</a:t>
            </a:r>
            <a:endParaRPr lang="en-IN" dirty="0"/>
          </a:p>
        </p:txBody>
      </p:sp>
    </p:spTree>
    <p:extLst>
      <p:ext uri="{BB962C8B-B14F-4D97-AF65-F5344CB8AC3E}">
        <p14:creationId xmlns:p14="http://schemas.microsoft.com/office/powerpoint/2010/main" val="93870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89EF-C6E4-F41F-E606-149B4145C5EB}"/>
              </a:ext>
            </a:extLst>
          </p:cNvPr>
          <p:cNvSpPr>
            <a:spLocks noGrp="1"/>
          </p:cNvSpPr>
          <p:nvPr>
            <p:ph type="title"/>
          </p:nvPr>
        </p:nvSpPr>
        <p:spPr/>
        <p:txBody>
          <a:bodyPr/>
          <a:lstStyle/>
          <a:p>
            <a:r>
              <a:rPr lang="en-IN" dirty="0"/>
              <a:t>R Concatenate Elements</a:t>
            </a:r>
          </a:p>
        </p:txBody>
      </p:sp>
      <p:sp>
        <p:nvSpPr>
          <p:cNvPr id="3" name="Content Placeholder 2">
            <a:extLst>
              <a:ext uri="{FF2B5EF4-FFF2-40B4-BE49-F238E27FC236}">
                <a16:creationId xmlns:a16="http://schemas.microsoft.com/office/drawing/2014/main" id="{DBC88194-0509-9FF9-8438-F05FAD9AB7D3}"/>
              </a:ext>
            </a:extLst>
          </p:cNvPr>
          <p:cNvSpPr>
            <a:spLocks noGrp="1"/>
          </p:cNvSpPr>
          <p:nvPr>
            <p:ph idx="1"/>
          </p:nvPr>
        </p:nvSpPr>
        <p:spPr>
          <a:xfrm>
            <a:off x="2589212" y="1591056"/>
            <a:ext cx="8915400" cy="4320166"/>
          </a:xfrm>
        </p:spPr>
        <p:txBody>
          <a:bodyPr/>
          <a:lstStyle/>
          <a:p>
            <a:r>
              <a:rPr lang="en-US" dirty="0"/>
              <a:t>You can also concatenate, or join, two or more elements, by using the paste() function.</a:t>
            </a:r>
          </a:p>
          <a:p>
            <a:pPr marL="0" indent="0">
              <a:buNone/>
            </a:pPr>
            <a:r>
              <a:rPr lang="en-US" b="0" i="0" dirty="0">
                <a:solidFill>
                  <a:srgbClr val="000000"/>
                </a:solidFill>
                <a:effectLst/>
                <a:latin typeface="Consolas" panose="020B0609020204030204" pitchFamily="49" charset="0"/>
              </a:rPr>
              <a:t>text &lt;- </a:t>
            </a:r>
            <a:r>
              <a:rPr lang="en-US" b="0" i="0" dirty="0">
                <a:solidFill>
                  <a:srgbClr val="008000"/>
                </a:solidFill>
                <a:effectLst/>
                <a:latin typeface="Consolas" panose="020B0609020204030204" pitchFamily="49" charset="0"/>
              </a:rPr>
              <a:t>"awesome"</a:t>
            </a:r>
            <a:br>
              <a:rPr lang="en-US" dirty="0"/>
            </a:br>
            <a:br>
              <a:rPr lang="en-US" dirty="0"/>
            </a:br>
            <a:r>
              <a:rPr lang="en-US" b="0" i="0" dirty="0">
                <a:solidFill>
                  <a:srgbClr val="000000"/>
                </a:solidFill>
                <a:effectLst/>
                <a:latin typeface="Consolas" panose="020B0609020204030204" pitchFamily="49" charset="0"/>
              </a:rPr>
              <a:t>paste(</a:t>
            </a:r>
            <a:r>
              <a:rPr lang="en-US" b="0" i="0" dirty="0">
                <a:solidFill>
                  <a:srgbClr val="008000"/>
                </a:solidFill>
                <a:effectLst/>
                <a:latin typeface="Consolas" panose="020B0609020204030204" pitchFamily="49" charset="0"/>
              </a:rPr>
              <a:t>"R is"</a:t>
            </a:r>
            <a:r>
              <a:rPr lang="en-US" b="0" i="0" dirty="0">
                <a:solidFill>
                  <a:srgbClr val="000000"/>
                </a:solidFill>
                <a:effectLst/>
                <a:latin typeface="Consolas" panose="020B0609020204030204" pitchFamily="49" charset="0"/>
              </a:rPr>
              <a:t>, text)</a:t>
            </a:r>
          </a:p>
          <a:p>
            <a:r>
              <a:rPr lang="en-US" dirty="0"/>
              <a:t>You can also use , to add a variable to another variable:</a:t>
            </a:r>
          </a:p>
          <a:p>
            <a:pPr marL="0" indent="0">
              <a:buNone/>
            </a:pPr>
            <a:r>
              <a:rPr lang="en-US" b="0" i="0" dirty="0">
                <a:solidFill>
                  <a:srgbClr val="000000"/>
                </a:solidFill>
                <a:effectLst/>
                <a:latin typeface="Consolas" panose="020B0609020204030204" pitchFamily="49" charset="0"/>
              </a:rPr>
              <a:t>text1 &lt;- </a:t>
            </a:r>
            <a:r>
              <a:rPr lang="en-US" b="0" i="0" dirty="0">
                <a:solidFill>
                  <a:srgbClr val="008000"/>
                </a:solidFill>
                <a:effectLst/>
                <a:latin typeface="Consolas" panose="020B0609020204030204" pitchFamily="49" charset="0"/>
              </a:rPr>
              <a:t>"R is"</a:t>
            </a:r>
            <a:br>
              <a:rPr lang="en-US" dirty="0"/>
            </a:br>
            <a:r>
              <a:rPr lang="en-US" b="0" i="0" dirty="0">
                <a:solidFill>
                  <a:srgbClr val="000000"/>
                </a:solidFill>
                <a:effectLst/>
                <a:latin typeface="Consolas" panose="020B0609020204030204" pitchFamily="49" charset="0"/>
              </a:rPr>
              <a:t>text2 &lt;- </a:t>
            </a:r>
            <a:r>
              <a:rPr lang="en-US" b="0" i="0" dirty="0">
                <a:solidFill>
                  <a:srgbClr val="008000"/>
                </a:solidFill>
                <a:effectLst/>
                <a:latin typeface="Consolas" panose="020B0609020204030204" pitchFamily="49" charset="0"/>
              </a:rPr>
              <a:t>"awesome"</a:t>
            </a:r>
            <a:br>
              <a:rPr lang="en-US" dirty="0"/>
            </a:br>
            <a:br>
              <a:rPr lang="en-US" dirty="0"/>
            </a:br>
            <a:r>
              <a:rPr lang="en-US" b="0" i="0" dirty="0">
                <a:solidFill>
                  <a:srgbClr val="000000"/>
                </a:solidFill>
                <a:effectLst/>
                <a:latin typeface="Consolas" panose="020B0609020204030204" pitchFamily="49" charset="0"/>
              </a:rPr>
              <a:t>paste(text1, text2)</a:t>
            </a:r>
            <a:endParaRPr lang="en-IN" dirty="0"/>
          </a:p>
        </p:txBody>
      </p:sp>
    </p:spTree>
    <p:extLst>
      <p:ext uri="{BB962C8B-B14F-4D97-AF65-F5344CB8AC3E}">
        <p14:creationId xmlns:p14="http://schemas.microsoft.com/office/powerpoint/2010/main" val="3221134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D4E34-1797-08CF-4BD2-905D2ADA53D2}"/>
              </a:ext>
            </a:extLst>
          </p:cNvPr>
          <p:cNvSpPr>
            <a:spLocks noGrp="1"/>
          </p:cNvSpPr>
          <p:nvPr>
            <p:ph idx="1"/>
          </p:nvPr>
        </p:nvSpPr>
        <p:spPr>
          <a:xfrm>
            <a:off x="2589212" y="795528"/>
            <a:ext cx="8915400" cy="5115694"/>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For numbers, the + character works as a mathematical operator:</a:t>
            </a:r>
          </a:p>
          <a:p>
            <a:pPr marL="0" indent="0">
              <a:buNone/>
            </a:pPr>
            <a:r>
              <a:rPr lang="pt-BR" sz="2400" b="0" i="0" dirty="0">
                <a:solidFill>
                  <a:srgbClr val="000000"/>
                </a:solidFill>
                <a:effectLst/>
                <a:latin typeface="Times New Roman" panose="02020603050405020304" pitchFamily="18" charset="0"/>
                <a:cs typeface="Times New Roman" panose="02020603050405020304" pitchFamily="18" charset="0"/>
              </a:rPr>
              <a:t>num1 &lt;- </a:t>
            </a:r>
            <a:r>
              <a:rPr lang="pt-BR" sz="2400" b="0" i="0" dirty="0">
                <a:solidFill>
                  <a:srgbClr val="990055"/>
                </a:solidFill>
                <a:effectLst/>
                <a:latin typeface="Times New Roman" panose="02020603050405020304" pitchFamily="18" charset="0"/>
                <a:cs typeface="Times New Roman" panose="02020603050405020304" pitchFamily="18" charset="0"/>
              </a:rPr>
              <a:t>5</a:t>
            </a:r>
            <a:br>
              <a:rPr lang="pt-BR" sz="2400" dirty="0">
                <a:latin typeface="Times New Roman" panose="02020603050405020304" pitchFamily="18" charset="0"/>
                <a:cs typeface="Times New Roman" panose="02020603050405020304" pitchFamily="18" charset="0"/>
              </a:rPr>
            </a:br>
            <a:r>
              <a:rPr lang="pt-BR" sz="2400" b="0" i="0" dirty="0">
                <a:solidFill>
                  <a:srgbClr val="000000"/>
                </a:solidFill>
                <a:effectLst/>
                <a:latin typeface="Times New Roman" panose="02020603050405020304" pitchFamily="18" charset="0"/>
                <a:cs typeface="Times New Roman" panose="02020603050405020304" pitchFamily="18" charset="0"/>
              </a:rPr>
              <a:t>num2 &lt;- </a:t>
            </a:r>
            <a:r>
              <a:rPr lang="pt-BR" sz="2400" b="0" i="0" dirty="0">
                <a:solidFill>
                  <a:srgbClr val="990055"/>
                </a:solidFill>
                <a:effectLst/>
                <a:latin typeface="Times New Roman" panose="02020603050405020304" pitchFamily="18" charset="0"/>
                <a:cs typeface="Times New Roman" panose="02020603050405020304" pitchFamily="18" charset="0"/>
              </a:rPr>
              <a:t>10</a:t>
            </a:r>
            <a:br>
              <a:rPr lang="pt-BR" sz="2400" dirty="0">
                <a:latin typeface="Times New Roman" panose="02020603050405020304" pitchFamily="18" charset="0"/>
                <a:cs typeface="Times New Roman" panose="02020603050405020304" pitchFamily="18" charset="0"/>
              </a:rPr>
            </a:br>
            <a:r>
              <a:rPr lang="pt-BR" sz="2400" b="0" i="0" dirty="0">
                <a:solidFill>
                  <a:srgbClr val="000000"/>
                </a:solidFill>
                <a:effectLst/>
                <a:latin typeface="Times New Roman" panose="02020603050405020304" pitchFamily="18" charset="0"/>
                <a:cs typeface="Times New Roman" panose="02020603050405020304" pitchFamily="18" charset="0"/>
              </a:rPr>
              <a:t>num1 + num2</a:t>
            </a:r>
            <a:endParaRPr lang="en-US" sz="2400" b="0" i="0" dirty="0">
              <a:solidFill>
                <a:srgbClr val="000000"/>
              </a:solidFill>
              <a:effectLst/>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If you try to combine a string (text) and a number, R will give you an error:</a:t>
            </a:r>
          </a:p>
          <a:p>
            <a:pPr marL="0" indent="0">
              <a:buNone/>
            </a:pPr>
            <a:r>
              <a:rPr lang="en-IN" sz="2400" b="0" i="0" dirty="0" err="1">
                <a:solidFill>
                  <a:srgbClr val="000000"/>
                </a:solidFill>
                <a:effectLst/>
                <a:latin typeface="Times New Roman" panose="02020603050405020304" pitchFamily="18" charset="0"/>
                <a:cs typeface="Times New Roman" panose="02020603050405020304" pitchFamily="18" charset="0"/>
              </a:rPr>
              <a:t>num</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990055"/>
                </a:solidFill>
                <a:effectLst/>
                <a:latin typeface="Times New Roman" panose="02020603050405020304" pitchFamily="18" charset="0"/>
                <a:cs typeface="Times New Roman" panose="02020603050405020304" pitchFamily="18" charset="0"/>
              </a:rPr>
              <a:t>5</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text &lt;- </a:t>
            </a:r>
            <a:r>
              <a:rPr lang="en-IN" sz="2400" b="0" i="0" dirty="0">
                <a:solidFill>
                  <a:srgbClr val="008000"/>
                </a:solidFill>
                <a:effectLst/>
                <a:latin typeface="Times New Roman" panose="02020603050405020304" pitchFamily="18" charset="0"/>
                <a:cs typeface="Times New Roman" panose="02020603050405020304" pitchFamily="18" charset="0"/>
              </a:rPr>
              <a:t>"Some text"</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num</a:t>
            </a:r>
            <a:r>
              <a:rPr lang="en-IN" sz="2400" b="0" i="0" dirty="0">
                <a:solidFill>
                  <a:srgbClr val="000000"/>
                </a:solidFill>
                <a:effectLst/>
                <a:latin typeface="Times New Roman" panose="02020603050405020304" pitchFamily="18" charset="0"/>
                <a:cs typeface="Times New Roman" panose="02020603050405020304" pitchFamily="18" charset="0"/>
              </a:rPr>
              <a:t> + text</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Result:</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Error in num + text : non-numeric argument to binary operator</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61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8B24B-2267-420F-687A-30E02986966F}"/>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946073A-1104-38CE-A68C-ACEDC952800E}"/>
              </a:ext>
            </a:extLst>
          </p:cNvPr>
          <p:cNvPicPr>
            <a:picLocks noGrp="1" noChangeAspect="1"/>
          </p:cNvPicPr>
          <p:nvPr>
            <p:ph idx="1"/>
          </p:nvPr>
        </p:nvPicPr>
        <p:blipFill>
          <a:blip r:embed="rId2"/>
          <a:stretch>
            <a:fillRect/>
          </a:stretch>
        </p:blipFill>
        <p:spPr>
          <a:xfrm>
            <a:off x="3228278" y="2133600"/>
            <a:ext cx="7637269" cy="3778250"/>
          </a:xfrm>
        </p:spPr>
      </p:pic>
    </p:spTree>
    <p:extLst>
      <p:ext uri="{BB962C8B-B14F-4D97-AF65-F5344CB8AC3E}">
        <p14:creationId xmlns:p14="http://schemas.microsoft.com/office/powerpoint/2010/main" val="3154786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EB3D-D6B0-43C9-BB47-A24F39A8E38E}"/>
              </a:ext>
            </a:extLst>
          </p:cNvPr>
          <p:cNvSpPr>
            <a:spLocks noGrp="1"/>
          </p:cNvSpPr>
          <p:nvPr>
            <p:ph type="title"/>
          </p:nvPr>
        </p:nvSpPr>
        <p:spPr/>
        <p:txBody>
          <a:bodyPr/>
          <a:lstStyle/>
          <a:p>
            <a:r>
              <a:rPr lang="en-IN" dirty="0"/>
              <a:t>R Multiple Variables</a:t>
            </a:r>
          </a:p>
        </p:txBody>
      </p:sp>
      <p:sp>
        <p:nvSpPr>
          <p:cNvPr id="3" name="Content Placeholder 2">
            <a:extLst>
              <a:ext uri="{FF2B5EF4-FFF2-40B4-BE49-F238E27FC236}">
                <a16:creationId xmlns:a16="http://schemas.microsoft.com/office/drawing/2014/main" id="{D4348809-BB89-E906-9801-C0F4581B3E16}"/>
              </a:ext>
            </a:extLst>
          </p:cNvPr>
          <p:cNvSpPr>
            <a:spLocks noGrp="1"/>
          </p:cNvSpPr>
          <p:nvPr>
            <p:ph idx="1"/>
          </p:nvPr>
        </p:nvSpPr>
        <p:spPr>
          <a:xfrm>
            <a:off x="2589212" y="1609344"/>
            <a:ext cx="8915400" cy="4301878"/>
          </a:xfrm>
        </p:spPr>
        <p:txBody>
          <a:bodyPr/>
          <a:lstStyle/>
          <a:p>
            <a:r>
              <a:rPr lang="en-US" b="0" i="0" dirty="0">
                <a:solidFill>
                  <a:srgbClr val="000000"/>
                </a:solidFill>
                <a:effectLst/>
                <a:latin typeface="Verdana" panose="020B0604030504040204" pitchFamily="34" charset="0"/>
              </a:rPr>
              <a:t>R allows you to assign the same value to multiple variables in one line:</a:t>
            </a:r>
          </a:p>
          <a:p>
            <a:pPr marL="0" indent="0">
              <a:buNone/>
            </a:pPr>
            <a:r>
              <a:rPr lang="en-IN" b="0" i="0" dirty="0">
                <a:solidFill>
                  <a:srgbClr val="708090"/>
                </a:solidFill>
                <a:effectLst/>
                <a:latin typeface="Consolas" panose="020B0609020204030204" pitchFamily="49" charset="0"/>
              </a:rPr>
              <a:t># Assign the same value to multiple variables in one line</a:t>
            </a:r>
            <a:br>
              <a:rPr lang="en-IN" b="0" i="0" dirty="0">
                <a:solidFill>
                  <a:srgbClr val="708090"/>
                </a:solidFill>
                <a:effectLst/>
                <a:latin typeface="Consolas" panose="020B0609020204030204" pitchFamily="49" charset="0"/>
              </a:rPr>
            </a:br>
            <a:r>
              <a:rPr lang="en-IN" b="0" i="0" dirty="0">
                <a:solidFill>
                  <a:srgbClr val="000000"/>
                </a:solidFill>
                <a:effectLst/>
                <a:latin typeface="Consolas" panose="020B0609020204030204" pitchFamily="49" charset="0"/>
              </a:rPr>
              <a:t>var1 &lt;- var2 &lt;- var3 &lt;- </a:t>
            </a:r>
            <a:r>
              <a:rPr lang="en-IN" b="0" i="0" dirty="0">
                <a:solidFill>
                  <a:srgbClr val="008000"/>
                </a:solidFill>
                <a:effectLst/>
                <a:latin typeface="Consolas" panose="020B0609020204030204" pitchFamily="49" charset="0"/>
              </a:rPr>
              <a:t>"Orange"</a:t>
            </a:r>
            <a:br>
              <a:rPr lang="en-IN" dirty="0"/>
            </a:br>
            <a:br>
              <a:rPr lang="en-IN" dirty="0"/>
            </a:br>
            <a:r>
              <a:rPr lang="en-IN" b="0" i="0" dirty="0">
                <a:solidFill>
                  <a:srgbClr val="708090"/>
                </a:solidFill>
                <a:effectLst/>
                <a:latin typeface="Consolas" panose="020B0609020204030204" pitchFamily="49" charset="0"/>
              </a:rPr>
              <a:t># Print variable values</a:t>
            </a:r>
            <a:br>
              <a:rPr lang="en-IN" b="0" i="0" dirty="0">
                <a:solidFill>
                  <a:srgbClr val="708090"/>
                </a:solidFill>
                <a:effectLst/>
                <a:latin typeface="Consolas" panose="020B0609020204030204" pitchFamily="49" charset="0"/>
              </a:rPr>
            </a:br>
            <a:r>
              <a:rPr lang="en-IN" b="0" i="0" dirty="0">
                <a:solidFill>
                  <a:srgbClr val="000000"/>
                </a:solidFill>
                <a:effectLst/>
                <a:latin typeface="Consolas" panose="020B0609020204030204" pitchFamily="49" charset="0"/>
              </a:rPr>
              <a:t>var1</a:t>
            </a:r>
            <a:br>
              <a:rPr lang="en-IN" dirty="0"/>
            </a:br>
            <a:r>
              <a:rPr lang="en-IN" b="0" i="0" dirty="0">
                <a:solidFill>
                  <a:srgbClr val="000000"/>
                </a:solidFill>
                <a:effectLst/>
                <a:latin typeface="Consolas" panose="020B0609020204030204" pitchFamily="49" charset="0"/>
              </a:rPr>
              <a:t>var2</a:t>
            </a:r>
            <a:br>
              <a:rPr lang="en-IN" dirty="0"/>
            </a:br>
            <a:r>
              <a:rPr lang="en-IN" b="0" i="0" dirty="0">
                <a:solidFill>
                  <a:srgbClr val="000000"/>
                </a:solidFill>
                <a:effectLst/>
                <a:latin typeface="Consolas" panose="020B0609020204030204" pitchFamily="49" charset="0"/>
              </a:rPr>
              <a:t>var3</a:t>
            </a:r>
          </a:p>
          <a:p>
            <a:pPr marL="0" indent="0">
              <a:buNone/>
            </a:pPr>
            <a:endParaRPr lang="en-IN" dirty="0"/>
          </a:p>
        </p:txBody>
      </p:sp>
    </p:spTree>
    <p:extLst>
      <p:ext uri="{BB962C8B-B14F-4D97-AF65-F5344CB8AC3E}">
        <p14:creationId xmlns:p14="http://schemas.microsoft.com/office/powerpoint/2010/main" val="2200639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58123-3C1B-41D7-C2F8-AF8B7034A60F}"/>
              </a:ext>
            </a:extLst>
          </p:cNvPr>
          <p:cNvSpPr>
            <a:spLocks noGrp="1"/>
          </p:cNvSpPr>
          <p:nvPr>
            <p:ph type="title"/>
          </p:nvPr>
        </p:nvSpPr>
        <p:spPr/>
        <p:txBody>
          <a:bodyPr/>
          <a:lstStyle/>
          <a:p>
            <a:r>
              <a:rPr lang="en-IN" dirty="0"/>
              <a:t>R Variable Names (Identifiers)</a:t>
            </a:r>
          </a:p>
        </p:txBody>
      </p:sp>
      <p:sp>
        <p:nvSpPr>
          <p:cNvPr id="3" name="Content Placeholder 2">
            <a:extLst>
              <a:ext uri="{FF2B5EF4-FFF2-40B4-BE49-F238E27FC236}">
                <a16:creationId xmlns:a16="http://schemas.microsoft.com/office/drawing/2014/main" id="{D48ED2F2-6128-7A0B-DCF6-2E8E56C33E64}"/>
              </a:ext>
            </a:extLst>
          </p:cNvPr>
          <p:cNvSpPr>
            <a:spLocks noGrp="1"/>
          </p:cNvSpPr>
          <p:nvPr>
            <p:ph idx="1"/>
          </p:nvPr>
        </p:nvSpPr>
        <p:spPr>
          <a:xfrm>
            <a:off x="2589212" y="1563624"/>
            <a:ext cx="8915400" cy="4347598"/>
          </a:xfrm>
        </p:spPr>
        <p:txBody>
          <a:bodyPr>
            <a:normAutofit fontScale="92500"/>
          </a:bodyPr>
          <a:lstStyle/>
          <a:p>
            <a:r>
              <a:rPr lang="en-US" sz="2400" dirty="0">
                <a:latin typeface="Times New Roman" panose="02020603050405020304" pitchFamily="18" charset="0"/>
                <a:cs typeface="Times New Roman" panose="02020603050405020304" pitchFamily="18" charset="0"/>
              </a:rPr>
              <a:t>A variable can have a short name (like x and y) or a more descriptive name (age, </a:t>
            </a:r>
            <a:r>
              <a:rPr lang="en-US" sz="2400" dirty="0" err="1">
                <a:latin typeface="Times New Roman" panose="02020603050405020304" pitchFamily="18" charset="0"/>
                <a:cs typeface="Times New Roman" panose="02020603050405020304" pitchFamily="18" charset="0"/>
              </a:rPr>
              <a:t>carname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total_volume</a:t>
            </a:r>
            <a:r>
              <a:rPr lang="en-US" sz="2400" dirty="0">
                <a:latin typeface="Times New Roman" panose="02020603050405020304" pitchFamily="18" charset="0"/>
                <a:cs typeface="Times New Roman" panose="02020603050405020304" pitchFamily="18" charset="0"/>
              </a:rPr>
              <a:t>). Rules for R variables are:</a:t>
            </a:r>
          </a:p>
          <a:p>
            <a:r>
              <a:rPr lang="en-US" sz="2400" dirty="0">
                <a:latin typeface="Times New Roman" panose="02020603050405020304" pitchFamily="18" charset="0"/>
                <a:cs typeface="Times New Roman" panose="02020603050405020304" pitchFamily="18" charset="0"/>
              </a:rPr>
              <a:t>A variable name must start with a letter and can be a combination of letters, digits, period(.)</a:t>
            </a:r>
          </a:p>
          <a:p>
            <a:r>
              <a:rPr lang="en-US" sz="2400" dirty="0">
                <a:latin typeface="Times New Roman" panose="02020603050405020304" pitchFamily="18" charset="0"/>
                <a:cs typeface="Times New Roman" panose="02020603050405020304" pitchFamily="18" charset="0"/>
              </a:rPr>
              <a:t>and underscore(_). If it starts with period(.), it cannot be followed by a digit.</a:t>
            </a:r>
          </a:p>
          <a:p>
            <a:r>
              <a:rPr lang="en-US" sz="2400" dirty="0">
                <a:latin typeface="Times New Roman" panose="02020603050405020304" pitchFamily="18" charset="0"/>
                <a:cs typeface="Times New Roman" panose="02020603050405020304" pitchFamily="18" charset="0"/>
              </a:rPr>
              <a:t>A variable name cannot start with a number or underscore (_)</a:t>
            </a:r>
          </a:p>
          <a:p>
            <a:r>
              <a:rPr lang="en-US" sz="2400" dirty="0">
                <a:latin typeface="Times New Roman" panose="02020603050405020304" pitchFamily="18" charset="0"/>
                <a:cs typeface="Times New Roman" panose="02020603050405020304" pitchFamily="18" charset="0"/>
              </a:rPr>
              <a:t>Variable names are case-sensitive (age, Age and AGE are three different variables)</a:t>
            </a:r>
          </a:p>
          <a:p>
            <a:r>
              <a:rPr lang="en-US" sz="2400" dirty="0">
                <a:latin typeface="Times New Roman" panose="02020603050405020304" pitchFamily="18" charset="0"/>
                <a:cs typeface="Times New Roman" panose="02020603050405020304" pitchFamily="18" charset="0"/>
              </a:rPr>
              <a:t>Reserved words cannot be used as variables (TRUE, FALSE, NULL, if...)</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4491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BA0EEE-1F41-D99F-22AA-45D2D0440D2C}"/>
              </a:ext>
            </a:extLst>
          </p:cNvPr>
          <p:cNvSpPr>
            <a:spLocks noGrp="1"/>
          </p:cNvSpPr>
          <p:nvPr>
            <p:ph idx="1"/>
          </p:nvPr>
        </p:nvSpPr>
        <p:spPr>
          <a:xfrm>
            <a:off x="2589212" y="603504"/>
            <a:ext cx="8915400" cy="5307718"/>
          </a:xfrm>
        </p:spPr>
        <p:txBody>
          <a:bodyPr>
            <a:normAutofit lnSpcReduction="10000"/>
          </a:bodyPr>
          <a:lstStyle/>
          <a:p>
            <a:pPr marL="0" indent="0">
              <a:buNone/>
            </a:pPr>
            <a:r>
              <a:rPr lang="en-IN" sz="2400" b="0" i="0" dirty="0">
                <a:solidFill>
                  <a:srgbClr val="708090"/>
                </a:solidFill>
                <a:effectLst/>
                <a:latin typeface="Times New Roman" panose="02020603050405020304" pitchFamily="18" charset="0"/>
                <a:cs typeface="Times New Roman" panose="02020603050405020304" pitchFamily="18" charset="0"/>
              </a:rPr>
              <a:t># Legal variable names:</a:t>
            </a:r>
            <a:br>
              <a:rPr lang="en-IN" sz="2400" b="0" i="0" dirty="0">
                <a:solidFill>
                  <a:srgbClr val="708090"/>
                </a:solidFill>
                <a:effectLst/>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MYVAR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myvar2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err="1">
                <a:solidFill>
                  <a:srgbClr val="000000"/>
                </a:solidFill>
                <a:effectLst/>
                <a:latin typeface="Times New Roman" panose="02020603050405020304" pitchFamily="18" charset="0"/>
                <a:cs typeface="Times New Roman" panose="02020603050405020304" pitchFamily="18" charset="0"/>
              </a:rPr>
              <a:t>myvar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b="0" i="0" dirty="0">
                <a:solidFill>
                  <a:srgbClr val="708090"/>
                </a:solidFill>
                <a:effectLst/>
                <a:latin typeface="Times New Roman" panose="02020603050405020304" pitchFamily="18" charset="0"/>
                <a:cs typeface="Times New Roman" panose="02020603050405020304" pitchFamily="18" charset="0"/>
              </a:rPr>
              <a:t># Illegal variable names:</a:t>
            </a:r>
            <a:br>
              <a:rPr lang="en-IN" sz="2400" b="0" i="0" dirty="0">
                <a:solidFill>
                  <a:srgbClr val="708090"/>
                </a:solidFill>
                <a:effectLst/>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2myvar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my-var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my var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_</a:t>
            </a: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008000"/>
                </a:solidFill>
                <a:effectLst/>
                <a:latin typeface="Times New Roman" panose="02020603050405020304" pitchFamily="18" charset="0"/>
                <a:cs typeface="Times New Roman" panose="02020603050405020304" pitchFamily="18" charset="0"/>
              </a:rPr>
              <a:t>"John"</a:t>
            </a:r>
            <a:br>
              <a:rPr lang="en-IN" sz="2400" dirty="0">
                <a:latin typeface="Times New Roman" panose="02020603050405020304" pitchFamily="18" charset="0"/>
                <a:cs typeface="Times New Roman" panose="02020603050405020304" pitchFamily="18" charset="0"/>
              </a:rPr>
            </a:br>
            <a:r>
              <a:rPr lang="en-IN" sz="2400" b="0" i="0" dirty="0">
                <a:solidFill>
                  <a:srgbClr val="000000"/>
                </a:solidFill>
                <a:effectLst/>
                <a:latin typeface="Times New Roman" panose="02020603050405020304" pitchFamily="18" charset="0"/>
                <a:cs typeface="Times New Roman" panose="02020603050405020304" pitchFamily="18" charset="0"/>
              </a:rPr>
              <a:t>TRUE &lt;- </a:t>
            </a:r>
            <a:r>
              <a:rPr lang="en-IN" sz="2400" b="0" i="0" dirty="0">
                <a:solidFill>
                  <a:srgbClr val="008000"/>
                </a:solidFill>
                <a:effectLst/>
                <a:latin typeface="Times New Roman" panose="02020603050405020304" pitchFamily="18" charset="0"/>
                <a:cs typeface="Times New Roman" panose="02020603050405020304" pitchFamily="18" charset="0"/>
              </a:rPr>
              <a:t>"John"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480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9075-9DBE-721D-5664-7C0BBCEAA7C2}"/>
              </a:ext>
            </a:extLst>
          </p:cNvPr>
          <p:cNvSpPr>
            <a:spLocks noGrp="1"/>
          </p:cNvSpPr>
          <p:nvPr>
            <p:ph type="title"/>
          </p:nvPr>
        </p:nvSpPr>
        <p:spPr/>
        <p:txBody>
          <a:bodyPr/>
          <a:lstStyle/>
          <a:p>
            <a:r>
              <a:rPr lang="en-IN" dirty="0"/>
              <a:t>Basic Data Types</a:t>
            </a:r>
          </a:p>
        </p:txBody>
      </p:sp>
      <p:sp>
        <p:nvSpPr>
          <p:cNvPr id="3" name="Content Placeholder 2">
            <a:extLst>
              <a:ext uri="{FF2B5EF4-FFF2-40B4-BE49-F238E27FC236}">
                <a16:creationId xmlns:a16="http://schemas.microsoft.com/office/drawing/2014/main" id="{AD33074F-C1EE-FFAF-3D31-826F9BD597C9}"/>
              </a:ext>
            </a:extLst>
          </p:cNvPr>
          <p:cNvSpPr>
            <a:spLocks noGrp="1"/>
          </p:cNvSpPr>
          <p:nvPr>
            <p:ph idx="1"/>
          </p:nvPr>
        </p:nvSpPr>
        <p:spPr/>
        <p:txBody>
          <a:bodyPr/>
          <a:lstStyle/>
          <a:p>
            <a:pPr fontAlgn="base"/>
            <a:r>
              <a:rPr lang="en-US" altLang="en-US" sz="2400" b="1" dirty="0">
                <a:solidFill>
                  <a:schemeClr val="tx1"/>
                </a:solidFill>
                <a:latin typeface="Times New Roman" panose="02020603050405020304" pitchFamily="18" charset="0"/>
                <a:cs typeface="Times New Roman" panose="02020603050405020304" pitchFamily="18" charset="0"/>
              </a:rPr>
              <a:t>numeric</a:t>
            </a:r>
            <a:r>
              <a:rPr lang="en-US" altLang="en-US" sz="2400" dirty="0">
                <a:solidFill>
                  <a:schemeClr val="tx1"/>
                </a:solidFill>
                <a:latin typeface="Times New Roman" panose="02020603050405020304" pitchFamily="18" charset="0"/>
                <a:cs typeface="Times New Roman" panose="02020603050405020304" pitchFamily="18" charset="0"/>
              </a:rPr>
              <a:t> - (10.5, 55, 787)</a:t>
            </a:r>
          </a:p>
          <a:p>
            <a:pPr fontAlgn="base"/>
            <a:r>
              <a:rPr lang="en-US" altLang="en-US" sz="2400" b="1" dirty="0">
                <a:solidFill>
                  <a:schemeClr val="tx1"/>
                </a:solidFill>
                <a:latin typeface="Times New Roman" panose="02020603050405020304" pitchFamily="18" charset="0"/>
                <a:cs typeface="Times New Roman" panose="02020603050405020304" pitchFamily="18" charset="0"/>
              </a:rPr>
              <a:t>integer</a:t>
            </a:r>
            <a:r>
              <a:rPr lang="en-US" altLang="en-US" sz="2400" dirty="0">
                <a:solidFill>
                  <a:schemeClr val="tx1"/>
                </a:solidFill>
                <a:latin typeface="Times New Roman" panose="02020603050405020304" pitchFamily="18" charset="0"/>
                <a:cs typeface="Times New Roman" panose="02020603050405020304" pitchFamily="18" charset="0"/>
              </a:rPr>
              <a:t> - (1L, 55L, 100L, where the letter "L" declares this as an integer)</a:t>
            </a:r>
          </a:p>
          <a:p>
            <a:pPr fontAlgn="base"/>
            <a:r>
              <a:rPr lang="en-US" altLang="en-US" sz="2400" b="1" dirty="0">
                <a:solidFill>
                  <a:schemeClr val="tx1"/>
                </a:solidFill>
                <a:latin typeface="Times New Roman" panose="02020603050405020304" pitchFamily="18" charset="0"/>
                <a:cs typeface="Times New Roman" panose="02020603050405020304" pitchFamily="18" charset="0"/>
              </a:rPr>
              <a:t>complex</a:t>
            </a:r>
            <a:r>
              <a:rPr lang="en-US" altLang="en-US" sz="2400" dirty="0">
                <a:solidFill>
                  <a:schemeClr val="tx1"/>
                </a:solidFill>
                <a:latin typeface="Times New Roman" panose="02020603050405020304" pitchFamily="18" charset="0"/>
                <a:cs typeface="Times New Roman" panose="02020603050405020304" pitchFamily="18" charset="0"/>
              </a:rPr>
              <a:t> - (9 + 3i, where "</a:t>
            </a:r>
            <a:r>
              <a:rPr lang="en-US" altLang="en-US" sz="2400" dirty="0" err="1">
                <a:solidFill>
                  <a:schemeClr val="tx1"/>
                </a:solidFill>
                <a:latin typeface="Times New Roman" panose="02020603050405020304" pitchFamily="18" charset="0"/>
                <a:cs typeface="Times New Roman" panose="02020603050405020304" pitchFamily="18" charset="0"/>
              </a:rPr>
              <a:t>i</a:t>
            </a:r>
            <a:r>
              <a:rPr lang="en-US" altLang="en-US" sz="2400" dirty="0">
                <a:solidFill>
                  <a:schemeClr val="tx1"/>
                </a:solidFill>
                <a:latin typeface="Times New Roman" panose="02020603050405020304" pitchFamily="18" charset="0"/>
                <a:cs typeface="Times New Roman" panose="02020603050405020304" pitchFamily="18" charset="0"/>
              </a:rPr>
              <a:t>" is the imaginary part)</a:t>
            </a:r>
          </a:p>
          <a:p>
            <a:pPr fontAlgn="base"/>
            <a:r>
              <a:rPr lang="en-US" altLang="en-US" sz="2400" b="1" dirty="0">
                <a:solidFill>
                  <a:schemeClr val="tx1"/>
                </a:solidFill>
                <a:latin typeface="Times New Roman" panose="02020603050405020304" pitchFamily="18" charset="0"/>
                <a:cs typeface="Times New Roman" panose="02020603050405020304" pitchFamily="18" charset="0"/>
              </a:rPr>
              <a:t>character (string) </a:t>
            </a:r>
            <a:r>
              <a:rPr lang="en-US" altLang="en-US" sz="2400" dirty="0">
                <a:solidFill>
                  <a:schemeClr val="tx1"/>
                </a:solidFill>
                <a:latin typeface="Times New Roman" panose="02020603050405020304" pitchFamily="18" charset="0"/>
                <a:cs typeface="Times New Roman" panose="02020603050405020304" pitchFamily="18" charset="0"/>
              </a:rPr>
              <a:t>- ("k", "R is exciting", "FALSE", "11.5")</a:t>
            </a:r>
          </a:p>
          <a:p>
            <a:pPr fontAlgn="base"/>
            <a:r>
              <a:rPr lang="en-US" altLang="en-US" sz="2400" b="1" dirty="0">
                <a:solidFill>
                  <a:schemeClr val="tx1"/>
                </a:solidFill>
                <a:latin typeface="Times New Roman" panose="02020603050405020304" pitchFamily="18" charset="0"/>
                <a:cs typeface="Times New Roman" panose="02020603050405020304" pitchFamily="18" charset="0"/>
              </a:rPr>
              <a:t>logical (</a:t>
            </a:r>
            <a:r>
              <a:rPr lang="en-US" altLang="en-US" sz="2400" b="1" dirty="0" err="1">
                <a:solidFill>
                  <a:schemeClr val="tx1"/>
                </a:solidFill>
                <a:latin typeface="Times New Roman" panose="02020603050405020304" pitchFamily="18" charset="0"/>
                <a:cs typeface="Times New Roman" panose="02020603050405020304" pitchFamily="18" charset="0"/>
              </a:rPr>
              <a:t>boolean</a:t>
            </a:r>
            <a:r>
              <a:rPr lang="en-US" altLang="en-US" sz="2400" b="1" dirty="0">
                <a:solidFill>
                  <a:schemeClr val="tx1"/>
                </a:solidFill>
                <a:latin typeface="Times New Roman" panose="02020603050405020304" pitchFamily="18" charset="0"/>
                <a:cs typeface="Times New Roman" panose="02020603050405020304" pitchFamily="18" charset="0"/>
              </a:rPr>
              <a:t>) </a:t>
            </a:r>
            <a:r>
              <a:rPr lang="en-US" altLang="en-US" sz="2400" dirty="0">
                <a:solidFill>
                  <a:schemeClr val="tx1"/>
                </a:solidFill>
                <a:latin typeface="Times New Roman" panose="02020603050405020304" pitchFamily="18" charset="0"/>
                <a:cs typeface="Times New Roman" panose="02020603050405020304" pitchFamily="18" charset="0"/>
              </a:rPr>
              <a:t>- (TRUE or FALSE)</a:t>
            </a:r>
          </a:p>
          <a:p>
            <a:endParaRPr lang="en-IN" dirty="0"/>
          </a:p>
        </p:txBody>
      </p:sp>
    </p:spTree>
    <p:extLst>
      <p:ext uri="{BB962C8B-B14F-4D97-AF65-F5344CB8AC3E}">
        <p14:creationId xmlns:p14="http://schemas.microsoft.com/office/powerpoint/2010/main" val="252269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F5485-AE98-2868-A36A-F941FD4D9EC2}"/>
              </a:ext>
            </a:extLst>
          </p:cNvPr>
          <p:cNvSpPr>
            <a:spLocks noGrp="1"/>
          </p:cNvSpPr>
          <p:nvPr>
            <p:ph idx="1"/>
          </p:nvPr>
        </p:nvSpPr>
        <p:spPr>
          <a:xfrm>
            <a:off x="2589212" y="883578"/>
            <a:ext cx="8915400" cy="5027644"/>
          </a:xfrm>
        </p:spPr>
        <p:txBody>
          <a:bodyPr>
            <a:normAutofit/>
          </a:bodyPr>
          <a:lstStyle/>
          <a:p>
            <a:pPr marL="0" indent="0">
              <a:buNone/>
            </a:pPr>
            <a:r>
              <a:rPr lang="en-US" b="0" i="0" dirty="0">
                <a:solidFill>
                  <a:srgbClr val="000000"/>
                </a:solidFill>
                <a:effectLst/>
                <a:latin typeface="Consolas" panose="020B0609020204030204" pitchFamily="49" charset="0"/>
              </a:rPr>
              <a:t>x &lt;- </a:t>
            </a:r>
            <a:r>
              <a:rPr lang="en-US" b="0" i="0" dirty="0">
                <a:solidFill>
                  <a:srgbClr val="990055"/>
                </a:solidFill>
                <a:effectLst/>
                <a:latin typeface="Consolas" panose="020B0609020204030204" pitchFamily="49" charset="0"/>
              </a:rPr>
              <a:t>10.5</a:t>
            </a:r>
            <a:br>
              <a:rPr lang="en-US" dirty="0"/>
            </a:br>
            <a:r>
              <a:rPr lang="en-US" b="0" i="0" dirty="0">
                <a:solidFill>
                  <a:srgbClr val="005CC5"/>
                </a:solidFill>
                <a:effectLst/>
                <a:latin typeface="Consolas" panose="020B0609020204030204" pitchFamily="49" charset="0"/>
              </a:rPr>
              <a:t>class</a:t>
            </a:r>
            <a:r>
              <a:rPr lang="en-US" b="0" i="0" dirty="0">
                <a:solidFill>
                  <a:srgbClr val="000000"/>
                </a:solidFill>
                <a:effectLst/>
                <a:latin typeface="Consolas" panose="020B0609020204030204" pitchFamily="49" charset="0"/>
              </a:rPr>
              <a:t>(x)</a:t>
            </a:r>
            <a:r>
              <a:rPr lang="en-US" b="0" i="0" dirty="0">
                <a:solidFill>
                  <a:srgbClr val="708090"/>
                </a:solidFill>
                <a:effectLst/>
                <a:latin typeface="Consolas" panose="020B0609020204030204" pitchFamily="49" charset="0"/>
              </a:rPr>
              <a:t> # numeric</a:t>
            </a:r>
            <a:br>
              <a:rPr lang="en-US" dirty="0"/>
            </a:br>
            <a:br>
              <a:rPr lang="en-US" dirty="0"/>
            </a:br>
            <a:r>
              <a:rPr lang="en-US" b="0" i="0" dirty="0">
                <a:solidFill>
                  <a:srgbClr val="000000"/>
                </a:solidFill>
                <a:effectLst/>
                <a:latin typeface="Consolas" panose="020B0609020204030204" pitchFamily="49" charset="0"/>
              </a:rPr>
              <a:t>x &lt;- 1000L</a:t>
            </a:r>
            <a:br>
              <a:rPr lang="en-US" dirty="0"/>
            </a:br>
            <a:r>
              <a:rPr lang="en-US" b="0" i="0" dirty="0">
                <a:solidFill>
                  <a:srgbClr val="005CC5"/>
                </a:solidFill>
                <a:effectLst/>
                <a:latin typeface="Consolas" panose="020B0609020204030204" pitchFamily="49" charset="0"/>
              </a:rPr>
              <a:t>class</a:t>
            </a:r>
            <a:r>
              <a:rPr lang="en-US" b="0" i="0" dirty="0">
                <a:solidFill>
                  <a:srgbClr val="000000"/>
                </a:solidFill>
                <a:effectLst/>
                <a:latin typeface="Consolas" panose="020B0609020204030204" pitchFamily="49" charset="0"/>
              </a:rPr>
              <a:t>(x) </a:t>
            </a:r>
            <a:r>
              <a:rPr lang="en-US" b="0" i="0" dirty="0">
                <a:solidFill>
                  <a:srgbClr val="708090"/>
                </a:solidFill>
                <a:effectLst/>
                <a:latin typeface="Consolas" panose="020B0609020204030204" pitchFamily="49" charset="0"/>
              </a:rPr>
              <a:t># integer</a:t>
            </a:r>
            <a:br>
              <a:rPr lang="en-US" dirty="0"/>
            </a:br>
            <a:br>
              <a:rPr lang="en-US" dirty="0"/>
            </a:br>
            <a:r>
              <a:rPr lang="en-US" b="0" i="0" dirty="0">
                <a:solidFill>
                  <a:srgbClr val="000000"/>
                </a:solidFill>
                <a:effectLst/>
                <a:latin typeface="Consolas" panose="020B0609020204030204" pitchFamily="49" charset="0"/>
              </a:rPr>
              <a:t>x &lt;- 9i + </a:t>
            </a:r>
            <a:r>
              <a:rPr lang="en-US" b="0" i="0" dirty="0">
                <a:solidFill>
                  <a:srgbClr val="990055"/>
                </a:solidFill>
                <a:effectLst/>
                <a:latin typeface="Consolas" panose="020B0609020204030204" pitchFamily="49" charset="0"/>
              </a:rPr>
              <a:t>3</a:t>
            </a:r>
            <a:br>
              <a:rPr lang="en-US" dirty="0"/>
            </a:br>
            <a:r>
              <a:rPr lang="en-US" b="0" i="0" dirty="0">
                <a:solidFill>
                  <a:srgbClr val="005CC5"/>
                </a:solidFill>
                <a:effectLst/>
                <a:latin typeface="Consolas" panose="020B0609020204030204" pitchFamily="49" charset="0"/>
              </a:rPr>
              <a:t>class</a:t>
            </a:r>
            <a:r>
              <a:rPr lang="en-US" b="0" i="0" dirty="0">
                <a:solidFill>
                  <a:srgbClr val="000000"/>
                </a:solidFill>
                <a:effectLst/>
                <a:latin typeface="Consolas" panose="020B0609020204030204" pitchFamily="49" charset="0"/>
              </a:rPr>
              <a:t>(x) </a:t>
            </a:r>
            <a:r>
              <a:rPr lang="en-US" b="0" i="0" dirty="0">
                <a:solidFill>
                  <a:srgbClr val="708090"/>
                </a:solidFill>
                <a:effectLst/>
                <a:latin typeface="Consolas" panose="020B0609020204030204" pitchFamily="49" charset="0"/>
              </a:rPr>
              <a:t># complex</a:t>
            </a:r>
            <a:br>
              <a:rPr lang="en-US" dirty="0"/>
            </a:br>
            <a:br>
              <a:rPr lang="en-US" dirty="0"/>
            </a:br>
            <a:r>
              <a:rPr lang="en-US" b="0" i="0" dirty="0">
                <a:solidFill>
                  <a:srgbClr val="000000"/>
                </a:solidFill>
                <a:effectLst/>
                <a:latin typeface="Consolas" panose="020B0609020204030204" pitchFamily="49" charset="0"/>
              </a:rPr>
              <a:t>x &lt;- </a:t>
            </a:r>
            <a:r>
              <a:rPr lang="en-US" b="0" i="0" dirty="0">
                <a:solidFill>
                  <a:srgbClr val="008000"/>
                </a:solidFill>
                <a:effectLst/>
                <a:latin typeface="Consolas" panose="020B0609020204030204" pitchFamily="49" charset="0"/>
              </a:rPr>
              <a:t>"R is exciting"</a:t>
            </a:r>
            <a:br>
              <a:rPr lang="en-US" dirty="0"/>
            </a:br>
            <a:r>
              <a:rPr lang="en-US" b="0" i="0" dirty="0">
                <a:solidFill>
                  <a:srgbClr val="005CC5"/>
                </a:solidFill>
                <a:effectLst/>
                <a:latin typeface="Consolas" panose="020B0609020204030204" pitchFamily="49" charset="0"/>
              </a:rPr>
              <a:t>class</a:t>
            </a:r>
            <a:r>
              <a:rPr lang="en-US" b="0" i="0" dirty="0">
                <a:solidFill>
                  <a:srgbClr val="000000"/>
                </a:solidFill>
                <a:effectLst/>
                <a:latin typeface="Consolas" panose="020B0609020204030204" pitchFamily="49" charset="0"/>
              </a:rPr>
              <a:t>(x) </a:t>
            </a:r>
            <a:r>
              <a:rPr lang="en-US" b="0" i="0" dirty="0">
                <a:solidFill>
                  <a:srgbClr val="708090"/>
                </a:solidFill>
                <a:effectLst/>
                <a:latin typeface="Consolas" panose="020B0609020204030204" pitchFamily="49" charset="0"/>
              </a:rPr>
              <a:t># character/string</a:t>
            </a:r>
            <a:br>
              <a:rPr lang="en-US" dirty="0"/>
            </a:br>
            <a:br>
              <a:rPr lang="en-US" dirty="0"/>
            </a:br>
            <a:r>
              <a:rPr lang="en-US" b="0" i="0" dirty="0">
                <a:solidFill>
                  <a:srgbClr val="000000"/>
                </a:solidFill>
                <a:effectLst/>
                <a:latin typeface="Consolas" panose="020B0609020204030204" pitchFamily="49" charset="0"/>
              </a:rPr>
              <a:t>x &lt;- TRUE</a:t>
            </a:r>
            <a:br>
              <a:rPr lang="en-US" dirty="0"/>
            </a:br>
            <a:r>
              <a:rPr lang="en-US" b="0" i="0" dirty="0">
                <a:solidFill>
                  <a:srgbClr val="005CC5"/>
                </a:solidFill>
                <a:effectLst/>
                <a:latin typeface="Consolas" panose="020B0609020204030204" pitchFamily="49" charset="0"/>
              </a:rPr>
              <a:t>class</a:t>
            </a:r>
            <a:r>
              <a:rPr lang="en-US" b="0" i="0" dirty="0">
                <a:solidFill>
                  <a:srgbClr val="000000"/>
                </a:solidFill>
                <a:effectLst/>
                <a:latin typeface="Consolas" panose="020B0609020204030204" pitchFamily="49" charset="0"/>
              </a:rPr>
              <a:t>(x) </a:t>
            </a:r>
            <a:r>
              <a:rPr lang="en-US" b="0" i="0" dirty="0">
                <a:solidFill>
                  <a:srgbClr val="708090"/>
                </a:solidFill>
                <a:effectLst/>
                <a:latin typeface="Consolas" panose="020B0609020204030204" pitchFamily="49" charset="0"/>
              </a:rPr>
              <a:t># logical/</a:t>
            </a:r>
            <a:r>
              <a:rPr lang="en-US" b="0" i="0" dirty="0" err="1">
                <a:solidFill>
                  <a:srgbClr val="708090"/>
                </a:solidFill>
                <a:effectLst/>
                <a:latin typeface="Consolas" panose="020B0609020204030204" pitchFamily="49" charset="0"/>
              </a:rPr>
              <a:t>boolean</a:t>
            </a:r>
            <a:endParaRPr lang="en-IN" dirty="0"/>
          </a:p>
        </p:txBody>
      </p:sp>
      <p:pic>
        <p:nvPicPr>
          <p:cNvPr id="8" name="Picture 7">
            <a:extLst>
              <a:ext uri="{FF2B5EF4-FFF2-40B4-BE49-F238E27FC236}">
                <a16:creationId xmlns:a16="http://schemas.microsoft.com/office/drawing/2014/main" id="{6EC7FEDA-8C68-E952-2E42-FB9BEE063783}"/>
              </a:ext>
            </a:extLst>
          </p:cNvPr>
          <p:cNvPicPr>
            <a:picLocks noChangeAspect="1"/>
          </p:cNvPicPr>
          <p:nvPr/>
        </p:nvPicPr>
        <p:blipFill>
          <a:blip r:embed="rId2"/>
          <a:stretch>
            <a:fillRect/>
          </a:stretch>
        </p:blipFill>
        <p:spPr>
          <a:xfrm>
            <a:off x="6637836" y="806705"/>
            <a:ext cx="3334215" cy="4258269"/>
          </a:xfrm>
          <a:prstGeom prst="rect">
            <a:avLst/>
          </a:prstGeom>
        </p:spPr>
      </p:pic>
    </p:spTree>
    <p:extLst>
      <p:ext uri="{BB962C8B-B14F-4D97-AF65-F5344CB8AC3E}">
        <p14:creationId xmlns:p14="http://schemas.microsoft.com/office/powerpoint/2010/main" val="131341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E554-841F-5555-7C97-4952D03B5378}"/>
              </a:ext>
            </a:extLst>
          </p:cNvPr>
          <p:cNvSpPr>
            <a:spLocks noGrp="1"/>
          </p:cNvSpPr>
          <p:nvPr>
            <p:ph type="title"/>
          </p:nvPr>
        </p:nvSpPr>
        <p:spPr/>
        <p:txBody>
          <a:bodyPr/>
          <a:lstStyle/>
          <a:p>
            <a:r>
              <a:rPr lang="en-IN" dirty="0"/>
              <a:t>Simple Math</a:t>
            </a:r>
          </a:p>
        </p:txBody>
      </p:sp>
      <p:sp>
        <p:nvSpPr>
          <p:cNvPr id="3" name="Content Placeholder 2">
            <a:extLst>
              <a:ext uri="{FF2B5EF4-FFF2-40B4-BE49-F238E27FC236}">
                <a16:creationId xmlns:a16="http://schemas.microsoft.com/office/drawing/2014/main" id="{7209E5A3-1D08-2AFE-A718-FB7F42CAA2B0}"/>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 In R, you can use operators to perform common mathematical operations on numbers.</a:t>
            </a:r>
          </a:p>
          <a:p>
            <a:r>
              <a:rPr lang="en-US" sz="2400" dirty="0">
                <a:latin typeface="Times New Roman" panose="02020603050405020304" pitchFamily="18" charset="0"/>
                <a:cs typeface="Times New Roman" panose="02020603050405020304" pitchFamily="18" charset="0"/>
              </a:rPr>
              <a:t>The</a:t>
            </a:r>
            <a:r>
              <a:rPr lang="en-US" sz="2400" b="1"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operator is used to add together two values:</a:t>
            </a:r>
          </a:p>
          <a:p>
            <a:pPr marL="0" indent="0">
              <a:buNone/>
            </a:pPr>
            <a:r>
              <a:rPr lang="en-US" sz="2400" dirty="0">
                <a:latin typeface="Times New Roman" panose="02020603050405020304" pitchFamily="18" charset="0"/>
                <a:cs typeface="Times New Roman" panose="02020603050405020304" pitchFamily="18" charset="0"/>
              </a:rPr>
              <a:t>	</a:t>
            </a:r>
            <a:r>
              <a:rPr lang="en-IN" sz="2400" b="0" i="0" dirty="0">
                <a:solidFill>
                  <a:srgbClr val="990055"/>
                </a:solidFill>
                <a:effectLst/>
                <a:latin typeface="Times New Roman" panose="02020603050405020304" pitchFamily="18" charset="0"/>
                <a:cs typeface="Times New Roman" panose="02020603050405020304" pitchFamily="18" charset="0"/>
              </a:rPr>
              <a:t>10</a:t>
            </a:r>
            <a:r>
              <a:rPr lang="en-IN" sz="2400" dirty="0">
                <a:solidFill>
                  <a:srgbClr val="000000"/>
                </a:solidFill>
                <a:latin typeface="Times New Roman" panose="02020603050405020304" pitchFamily="18" charset="0"/>
                <a:cs typeface="Times New Roman" panose="02020603050405020304" pitchFamily="18" charset="0"/>
              </a:rPr>
              <a:t>+</a:t>
            </a:r>
            <a:r>
              <a:rPr lang="en-IN" sz="2400" b="0" i="0" dirty="0">
                <a:solidFill>
                  <a:srgbClr val="990055"/>
                </a:solidFill>
                <a:effectLst/>
                <a:latin typeface="Times New Roman" panose="02020603050405020304" pitchFamily="18" charset="0"/>
                <a:cs typeface="Times New Roman" panose="02020603050405020304" pitchFamily="18" charset="0"/>
              </a:rPr>
              <a:t>5</a:t>
            </a:r>
          </a:p>
          <a:p>
            <a:r>
              <a:rPr lang="en-US" sz="2400" dirty="0">
                <a:latin typeface="Times New Roman" panose="02020603050405020304" pitchFamily="18" charset="0"/>
                <a:cs typeface="Times New Roman" panose="02020603050405020304" pitchFamily="18" charset="0"/>
              </a:rPr>
              <a:t>And the - operator is used for subtraction:</a:t>
            </a:r>
          </a:p>
          <a:p>
            <a:pPr marL="0" indent="0">
              <a:buNone/>
            </a:pPr>
            <a:r>
              <a:rPr lang="en-US" sz="2400" dirty="0">
                <a:latin typeface="Times New Roman" panose="02020603050405020304" pitchFamily="18" charset="0"/>
                <a:cs typeface="Times New Roman" panose="02020603050405020304" pitchFamily="18" charset="0"/>
              </a:rPr>
              <a:t>	</a:t>
            </a:r>
            <a:r>
              <a:rPr lang="en-IN" sz="2400" b="0" i="0" dirty="0">
                <a:solidFill>
                  <a:srgbClr val="990055"/>
                </a:solidFill>
                <a:effectLst/>
                <a:latin typeface="Times New Roman" panose="02020603050405020304" pitchFamily="18" charset="0"/>
                <a:cs typeface="Times New Roman" panose="02020603050405020304" pitchFamily="18" charset="0"/>
              </a:rPr>
              <a:t>10</a:t>
            </a:r>
            <a:r>
              <a:rPr lang="en-IN" sz="2400" b="0" i="0" dirty="0">
                <a:solidFill>
                  <a:srgbClr val="000000"/>
                </a:solidFill>
                <a:effectLst/>
                <a:latin typeface="Times New Roman" panose="02020603050405020304" pitchFamily="18" charset="0"/>
                <a:cs typeface="Times New Roman" panose="02020603050405020304" pitchFamily="18" charset="0"/>
              </a:rPr>
              <a:t>-</a:t>
            </a:r>
            <a:r>
              <a:rPr lang="en-IN" sz="2400" b="0" i="0" dirty="0">
                <a:solidFill>
                  <a:srgbClr val="990055"/>
                </a:solidFill>
                <a:effectLst/>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392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9A16-4B91-C6B3-79EE-229EF81B654C}"/>
              </a:ext>
            </a:extLst>
          </p:cNvPr>
          <p:cNvSpPr>
            <a:spLocks noGrp="1"/>
          </p:cNvSpPr>
          <p:nvPr>
            <p:ph type="title"/>
          </p:nvPr>
        </p:nvSpPr>
        <p:spPr/>
        <p:txBody>
          <a:bodyPr/>
          <a:lstStyle/>
          <a:p>
            <a:r>
              <a:rPr lang="en-IN" dirty="0"/>
              <a:t>Built-in Math Functions</a:t>
            </a:r>
          </a:p>
        </p:txBody>
      </p:sp>
      <p:sp>
        <p:nvSpPr>
          <p:cNvPr id="3" name="Content Placeholder 2">
            <a:extLst>
              <a:ext uri="{FF2B5EF4-FFF2-40B4-BE49-F238E27FC236}">
                <a16:creationId xmlns:a16="http://schemas.microsoft.com/office/drawing/2014/main" id="{CB7AA0FD-4C05-F12C-6962-FFE295FEAB3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R also has many built-in math functions that allows you to perform mathematical tasks on numbers.</a:t>
            </a:r>
          </a:p>
          <a:p>
            <a:r>
              <a:rPr lang="en-US" sz="2400" dirty="0">
                <a:latin typeface="Times New Roman" panose="02020603050405020304" pitchFamily="18" charset="0"/>
                <a:cs typeface="Times New Roman" panose="02020603050405020304" pitchFamily="18" charset="0"/>
              </a:rPr>
              <a:t>For example, the min() and max() functions can be used to find the lowest or highest number in a set:</a:t>
            </a:r>
          </a:p>
          <a:p>
            <a:r>
              <a:rPr lang="en-IN" sz="2400" b="0" i="0" dirty="0">
                <a:solidFill>
                  <a:srgbClr val="005CC5"/>
                </a:solidFill>
                <a:effectLst/>
                <a:latin typeface="Consolas" panose="020B0609020204030204" pitchFamily="49" charset="0"/>
              </a:rPr>
              <a:t>max</a:t>
            </a:r>
            <a:r>
              <a:rPr lang="en-IN" sz="2400" b="0" i="0" dirty="0">
                <a:solidFill>
                  <a:srgbClr val="000000"/>
                </a:solidFill>
                <a:effectLst/>
                <a:latin typeface="Consolas" panose="020B0609020204030204" pitchFamily="49" charset="0"/>
              </a:rPr>
              <a:t>(</a:t>
            </a:r>
            <a:r>
              <a:rPr lang="en-IN" sz="2400" b="0" i="0" dirty="0">
                <a:solidFill>
                  <a:srgbClr val="990055"/>
                </a:solidFill>
                <a:effectLst/>
                <a:latin typeface="Consolas" panose="020B0609020204030204" pitchFamily="49" charset="0"/>
              </a:rPr>
              <a:t>5</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15</a:t>
            </a:r>
            <a:r>
              <a:rPr lang="en-IN" sz="2400" b="0" i="0" dirty="0">
                <a:solidFill>
                  <a:srgbClr val="000000"/>
                </a:solidFill>
                <a:effectLst/>
                <a:latin typeface="Consolas" panose="020B0609020204030204" pitchFamily="49" charset="0"/>
              </a:rPr>
              <a:t>)</a:t>
            </a:r>
            <a:br>
              <a:rPr lang="en-IN" sz="2400" dirty="0"/>
            </a:br>
            <a:br>
              <a:rPr lang="en-IN" sz="2400" dirty="0"/>
            </a:br>
            <a:r>
              <a:rPr lang="en-IN" sz="2400" b="0" i="0" dirty="0">
                <a:solidFill>
                  <a:srgbClr val="005CC5"/>
                </a:solidFill>
                <a:effectLst/>
                <a:latin typeface="Consolas" panose="020B0609020204030204" pitchFamily="49" charset="0"/>
              </a:rPr>
              <a:t>min</a:t>
            </a:r>
            <a:r>
              <a:rPr lang="en-IN" sz="2400" b="0" i="0" dirty="0">
                <a:solidFill>
                  <a:srgbClr val="000000"/>
                </a:solidFill>
                <a:effectLst/>
                <a:latin typeface="Consolas" panose="020B0609020204030204" pitchFamily="49" charset="0"/>
              </a:rPr>
              <a:t>(</a:t>
            </a:r>
            <a:r>
              <a:rPr lang="en-IN" sz="2400" b="0" i="0" dirty="0">
                <a:solidFill>
                  <a:srgbClr val="990055"/>
                </a:solidFill>
                <a:effectLst/>
                <a:latin typeface="Consolas" panose="020B0609020204030204" pitchFamily="49" charset="0"/>
              </a:rPr>
              <a:t>5</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15</a:t>
            </a:r>
            <a:r>
              <a:rPr lang="en-IN" sz="2400" b="0" i="0" dirty="0">
                <a:solidFill>
                  <a:srgbClr val="000000"/>
                </a:solidFill>
                <a:effectLst/>
                <a:latin typeface="Consolas" panose="020B0609020204030204" pitchFamily="49" charset="0"/>
              </a:rPr>
              <a:t>)</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4D17A0-D8ED-4B1B-92AC-48FEB3D0B8FC}"/>
              </a:ext>
            </a:extLst>
          </p:cNvPr>
          <p:cNvPicPr>
            <a:picLocks noChangeAspect="1"/>
          </p:cNvPicPr>
          <p:nvPr/>
        </p:nvPicPr>
        <p:blipFill>
          <a:blip r:embed="rId2"/>
          <a:stretch>
            <a:fillRect/>
          </a:stretch>
        </p:blipFill>
        <p:spPr>
          <a:xfrm>
            <a:off x="6880285" y="3788922"/>
            <a:ext cx="2019582" cy="1409897"/>
          </a:xfrm>
          <a:prstGeom prst="rect">
            <a:avLst/>
          </a:prstGeom>
        </p:spPr>
      </p:pic>
    </p:spTree>
    <p:extLst>
      <p:ext uri="{BB962C8B-B14F-4D97-AF65-F5344CB8AC3E}">
        <p14:creationId xmlns:p14="http://schemas.microsoft.com/office/powerpoint/2010/main" val="1127472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EE3BF5-DF23-E1A9-6D49-8900446FEF6F}"/>
              </a:ext>
            </a:extLst>
          </p:cNvPr>
          <p:cNvSpPr>
            <a:spLocks noGrp="1"/>
          </p:cNvSpPr>
          <p:nvPr>
            <p:ph idx="1"/>
          </p:nvPr>
        </p:nvSpPr>
        <p:spPr>
          <a:xfrm>
            <a:off x="2589212" y="729205"/>
            <a:ext cx="8267841" cy="5182017"/>
          </a:xfrm>
        </p:spPr>
        <p:txBody>
          <a:bodyPr>
            <a:noAutofit/>
          </a:bodyPr>
          <a:lstStyle/>
          <a:p>
            <a:r>
              <a:rPr lang="en-US" sz="2400" dirty="0">
                <a:latin typeface="Times New Roman" panose="02020603050405020304" pitchFamily="18" charset="0"/>
                <a:cs typeface="Times New Roman" panose="02020603050405020304" pitchFamily="18" charset="0"/>
              </a:rPr>
              <a:t>sqrt(): function returns the square root of a number:</a:t>
            </a:r>
          </a:p>
          <a:p>
            <a:pPr marL="400050" lvl="1" indent="0">
              <a:buNone/>
            </a:pPr>
            <a:r>
              <a:rPr lang="en-IN" sz="2400" b="0" i="0" dirty="0">
                <a:solidFill>
                  <a:srgbClr val="000000"/>
                </a:solidFill>
                <a:effectLst/>
                <a:latin typeface="Times New Roman" panose="02020603050405020304" pitchFamily="18" charset="0"/>
                <a:cs typeface="Times New Roman" panose="02020603050405020304" pitchFamily="18" charset="0"/>
              </a:rPr>
              <a:t>sqrt(</a:t>
            </a:r>
            <a:r>
              <a:rPr lang="en-IN" sz="2400" b="0" i="0" dirty="0">
                <a:solidFill>
                  <a:srgbClr val="990055"/>
                </a:solidFill>
                <a:effectLst/>
                <a:latin typeface="Times New Roman" panose="02020603050405020304" pitchFamily="18" charset="0"/>
                <a:cs typeface="Times New Roman" panose="02020603050405020304" pitchFamily="18" charset="0"/>
              </a:rPr>
              <a:t>16</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342900" lvl="1" indent="-342900" algn="just"/>
            <a:r>
              <a:rPr lang="en-US" sz="2400" dirty="0">
                <a:latin typeface="Times New Roman" panose="02020603050405020304" pitchFamily="18" charset="0"/>
                <a:cs typeface="Times New Roman" panose="02020603050405020304" pitchFamily="18" charset="0"/>
              </a:rPr>
              <a:t>abs(): function returns the absolute (positive) value of a number:</a:t>
            </a:r>
          </a:p>
          <a:p>
            <a:pPr marL="0" lvl="1" indent="0">
              <a:buNone/>
            </a:pPr>
            <a:r>
              <a:rPr lang="en-IN" sz="2400" dirty="0">
                <a:latin typeface="Times New Roman" panose="02020603050405020304" pitchFamily="18" charset="0"/>
                <a:cs typeface="Times New Roman" panose="02020603050405020304" pitchFamily="18" charset="0"/>
              </a:rPr>
              <a:t>	abs(</a:t>
            </a:r>
            <a:r>
              <a:rPr lang="en-IN" sz="2400" dirty="0">
                <a:solidFill>
                  <a:srgbClr val="990055"/>
                </a:solidFill>
                <a:latin typeface="Times New Roman" panose="02020603050405020304" pitchFamily="18" charset="0"/>
                <a:cs typeface="Times New Roman" panose="02020603050405020304" pitchFamily="18" charset="0"/>
              </a:rPr>
              <a:t>-4.7</a:t>
            </a:r>
            <a:r>
              <a:rPr lang="en-I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lvl="1" indent="-342900" algn="just"/>
            <a:r>
              <a:rPr lang="en-US" sz="2400" dirty="0">
                <a:latin typeface="Times New Roman" panose="02020603050405020304" pitchFamily="18" charset="0"/>
                <a:cs typeface="Times New Roman" panose="02020603050405020304" pitchFamily="18" charset="0"/>
              </a:rPr>
              <a:t>ceiling() and floor(): The ceiling() function rounds a number upwards to its nearest integer, and the floor() function rounds a number downwards to its nearest integer, and returns the result:</a:t>
            </a:r>
          </a:p>
          <a:p>
            <a:pPr marL="400050" lvl="2" indent="0">
              <a:buNone/>
            </a:pPr>
            <a:r>
              <a:rPr lang="en-IN" sz="2400" dirty="0">
                <a:latin typeface="Times New Roman" panose="02020603050405020304" pitchFamily="18" charset="0"/>
                <a:cs typeface="Times New Roman" panose="02020603050405020304" pitchFamily="18" charset="0"/>
              </a:rPr>
              <a:t>ceiling(</a:t>
            </a:r>
            <a:r>
              <a:rPr lang="en-IN" sz="2400" dirty="0">
                <a:solidFill>
                  <a:srgbClr val="990055"/>
                </a:solidFill>
                <a:latin typeface="Times New Roman" panose="02020603050405020304" pitchFamily="18" charset="0"/>
                <a:cs typeface="Times New Roman" panose="02020603050405020304" pitchFamily="18" charset="0"/>
              </a:rPr>
              <a:t>1.4</a:t>
            </a:r>
            <a:r>
              <a:rPr lang="en-IN" sz="2400" dirty="0">
                <a:latin typeface="Times New Roman" panose="02020603050405020304" pitchFamily="18" charset="0"/>
                <a:cs typeface="Times New Roman" panose="02020603050405020304" pitchFamily="18" charset="0"/>
              </a:rPr>
              <a:t>)</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floor(</a:t>
            </a:r>
            <a:r>
              <a:rPr lang="en-IN" sz="2400" dirty="0">
                <a:solidFill>
                  <a:srgbClr val="990055"/>
                </a:solidFill>
                <a:latin typeface="Times New Roman" panose="02020603050405020304" pitchFamily="18" charset="0"/>
                <a:cs typeface="Times New Roman" panose="02020603050405020304" pitchFamily="18" charset="0"/>
              </a:rPr>
              <a:t>1.4</a:t>
            </a:r>
            <a:r>
              <a:rPr lang="en-IN" sz="2400" dirty="0">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469E7C19-FEF0-75DA-C40E-BF5031668F30}"/>
              </a:ext>
            </a:extLst>
          </p:cNvPr>
          <p:cNvPicPr>
            <a:picLocks noChangeAspect="1"/>
          </p:cNvPicPr>
          <p:nvPr/>
        </p:nvPicPr>
        <p:blipFill>
          <a:blip r:embed="rId2"/>
          <a:stretch>
            <a:fillRect/>
          </a:stretch>
        </p:blipFill>
        <p:spPr>
          <a:xfrm>
            <a:off x="8424610" y="4337845"/>
            <a:ext cx="1762371" cy="1790950"/>
          </a:xfrm>
          <a:prstGeom prst="rect">
            <a:avLst/>
          </a:prstGeom>
        </p:spPr>
      </p:pic>
    </p:spTree>
    <p:extLst>
      <p:ext uri="{BB962C8B-B14F-4D97-AF65-F5344CB8AC3E}">
        <p14:creationId xmlns:p14="http://schemas.microsoft.com/office/powerpoint/2010/main" val="203397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0C63-C705-080C-D885-B2C6BD140DE6}"/>
              </a:ext>
            </a:extLst>
          </p:cNvPr>
          <p:cNvSpPr>
            <a:spLocks noGrp="1"/>
          </p:cNvSpPr>
          <p:nvPr>
            <p:ph type="title"/>
          </p:nvPr>
        </p:nvSpPr>
        <p:spPr/>
        <p:txBody>
          <a:bodyPr/>
          <a:lstStyle/>
          <a:p>
            <a:r>
              <a:rPr lang="en-IN" dirty="0"/>
              <a:t>String Literals</a:t>
            </a:r>
          </a:p>
        </p:txBody>
      </p:sp>
      <p:sp>
        <p:nvSpPr>
          <p:cNvPr id="3" name="Content Placeholder 2">
            <a:extLst>
              <a:ext uri="{FF2B5EF4-FFF2-40B4-BE49-F238E27FC236}">
                <a16:creationId xmlns:a16="http://schemas.microsoft.com/office/drawing/2014/main" id="{393E7F67-EB98-77DA-1BA9-0DE67AD137C5}"/>
              </a:ext>
            </a:extLst>
          </p:cNvPr>
          <p:cNvSpPr>
            <a:spLocks noGrp="1"/>
          </p:cNvSpPr>
          <p:nvPr>
            <p:ph idx="1"/>
          </p:nvPr>
        </p:nvSpPr>
        <p:spPr>
          <a:xfrm>
            <a:off x="2589212" y="1481559"/>
            <a:ext cx="8915400" cy="4429663"/>
          </a:xfrm>
        </p:spPr>
        <p:txBody>
          <a:bodyPr>
            <a:normAutofit/>
          </a:bodyPr>
          <a:lstStyle/>
          <a:p>
            <a:r>
              <a:rPr lang="en-US" sz="2400" dirty="0">
                <a:latin typeface="Times New Roman" panose="02020603050405020304" pitchFamily="18" charset="0"/>
                <a:cs typeface="Times New Roman" panose="02020603050405020304" pitchFamily="18" charset="0"/>
              </a:rPr>
              <a:t>Strings are used for storing text.</a:t>
            </a:r>
          </a:p>
          <a:p>
            <a:r>
              <a:rPr lang="en-US" sz="2400" dirty="0">
                <a:latin typeface="Times New Roman" panose="02020603050405020304" pitchFamily="18" charset="0"/>
                <a:cs typeface="Times New Roman" panose="02020603050405020304" pitchFamily="18" charset="0"/>
              </a:rPr>
              <a:t>A string is surrounded by either single quotation marks, or double quotation marks:</a:t>
            </a:r>
          </a:p>
          <a:p>
            <a:r>
              <a:rPr lang="en-US" sz="2400" dirty="0">
                <a:latin typeface="Times New Roman" panose="02020603050405020304" pitchFamily="18" charset="0"/>
                <a:cs typeface="Times New Roman" panose="02020603050405020304" pitchFamily="18" charset="0"/>
              </a:rPr>
              <a:t>"hello" is the same as 'hello’:</a:t>
            </a:r>
          </a:p>
          <a:p>
            <a:r>
              <a:rPr lang="en-US" sz="2400" dirty="0">
                <a:latin typeface="Times New Roman" panose="02020603050405020304" pitchFamily="18" charset="0"/>
                <a:cs typeface="Times New Roman" panose="02020603050405020304" pitchFamily="18" charset="0"/>
              </a:rPr>
              <a:t>Assigning a string to a variable is done  with the variable followed by the &lt;- operator and the string:</a:t>
            </a:r>
          </a:p>
          <a:p>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328E12F-CBB1-A831-5FEB-58641C81213C}"/>
              </a:ext>
            </a:extLst>
          </p:cNvPr>
          <p:cNvPicPr>
            <a:picLocks noChangeAspect="1"/>
          </p:cNvPicPr>
          <p:nvPr/>
        </p:nvPicPr>
        <p:blipFill>
          <a:blip r:embed="rId2"/>
          <a:stretch>
            <a:fillRect/>
          </a:stretch>
        </p:blipFill>
        <p:spPr>
          <a:xfrm>
            <a:off x="7292702" y="3840997"/>
            <a:ext cx="3648584" cy="2057687"/>
          </a:xfrm>
          <a:prstGeom prst="rect">
            <a:avLst/>
          </a:prstGeom>
        </p:spPr>
      </p:pic>
    </p:spTree>
    <p:extLst>
      <p:ext uri="{BB962C8B-B14F-4D97-AF65-F5344CB8AC3E}">
        <p14:creationId xmlns:p14="http://schemas.microsoft.com/office/powerpoint/2010/main" val="963657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6392-BB26-1280-1FC3-9FCB750058E1}"/>
              </a:ext>
            </a:extLst>
          </p:cNvPr>
          <p:cNvSpPr>
            <a:spLocks noGrp="1"/>
          </p:cNvSpPr>
          <p:nvPr>
            <p:ph type="title"/>
          </p:nvPr>
        </p:nvSpPr>
        <p:spPr/>
        <p:txBody>
          <a:bodyPr/>
          <a:lstStyle/>
          <a:p>
            <a:r>
              <a:rPr lang="en-IN" dirty="0"/>
              <a:t>Multiline Strings</a:t>
            </a:r>
          </a:p>
        </p:txBody>
      </p:sp>
      <p:sp>
        <p:nvSpPr>
          <p:cNvPr id="3" name="Content Placeholder 2">
            <a:extLst>
              <a:ext uri="{FF2B5EF4-FFF2-40B4-BE49-F238E27FC236}">
                <a16:creationId xmlns:a16="http://schemas.microsoft.com/office/drawing/2014/main" id="{5EA03456-2478-61F8-70D9-628CF61A1324}"/>
              </a:ext>
            </a:extLst>
          </p:cNvPr>
          <p:cNvSpPr>
            <a:spLocks noGrp="1"/>
          </p:cNvSpPr>
          <p:nvPr>
            <p:ph idx="1"/>
          </p:nvPr>
        </p:nvSpPr>
        <p:spPr/>
        <p:txBody>
          <a:bodyPr/>
          <a:lstStyle/>
          <a:p>
            <a:r>
              <a:rPr lang="en-US" b="0" i="0" dirty="0">
                <a:solidFill>
                  <a:srgbClr val="000000"/>
                </a:solidFill>
                <a:effectLst/>
                <a:latin typeface="Verdana" panose="020B0604030504040204" pitchFamily="34" charset="0"/>
              </a:rPr>
              <a:t>You can assign a multiline string to a variable like this:</a:t>
            </a:r>
          </a:p>
          <a:p>
            <a:endParaRPr lang="en-IN" dirty="0"/>
          </a:p>
        </p:txBody>
      </p:sp>
      <p:pic>
        <p:nvPicPr>
          <p:cNvPr id="7" name="Picture 6">
            <a:extLst>
              <a:ext uri="{FF2B5EF4-FFF2-40B4-BE49-F238E27FC236}">
                <a16:creationId xmlns:a16="http://schemas.microsoft.com/office/drawing/2014/main" id="{77138DDE-4DF5-B658-1370-DCF1A5B026D7}"/>
              </a:ext>
            </a:extLst>
          </p:cNvPr>
          <p:cNvPicPr>
            <a:picLocks noChangeAspect="1"/>
          </p:cNvPicPr>
          <p:nvPr/>
        </p:nvPicPr>
        <p:blipFill>
          <a:blip r:embed="rId2"/>
          <a:stretch>
            <a:fillRect/>
          </a:stretch>
        </p:blipFill>
        <p:spPr>
          <a:xfrm>
            <a:off x="2813023" y="2564916"/>
            <a:ext cx="6361354" cy="2585817"/>
          </a:xfrm>
          <a:prstGeom prst="rect">
            <a:avLst/>
          </a:prstGeom>
        </p:spPr>
      </p:pic>
    </p:spTree>
    <p:extLst>
      <p:ext uri="{BB962C8B-B14F-4D97-AF65-F5344CB8AC3E}">
        <p14:creationId xmlns:p14="http://schemas.microsoft.com/office/powerpoint/2010/main" val="189883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6F01-7DE7-B61A-8D04-418B510802E6}"/>
              </a:ext>
            </a:extLst>
          </p:cNvPr>
          <p:cNvSpPr>
            <a:spLocks noGrp="1"/>
          </p:cNvSpPr>
          <p:nvPr>
            <p:ph type="title"/>
          </p:nvPr>
        </p:nvSpPr>
        <p:spPr>
          <a:xfrm>
            <a:off x="2592925" y="624110"/>
            <a:ext cx="8911687" cy="1122497"/>
          </a:xfrm>
        </p:spPr>
        <p:txBody>
          <a:bodyPr/>
          <a:lstStyle/>
          <a:p>
            <a:r>
              <a:rPr lang="en-US" dirty="0">
                <a:latin typeface="Times New Roman" panose="02020603050405020304" pitchFamily="18" charset="0"/>
                <a:cs typeface="Times New Roman" panose="02020603050405020304" pitchFamily="18" charset="0"/>
              </a:rPr>
              <a:t>Why Use Samples Instead of Populations?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5023AE-D23D-7F72-FCAA-9C28671D56B3}"/>
              </a:ext>
            </a:extLst>
          </p:cNvPr>
          <p:cNvSpPr>
            <a:spLocks noGrp="1"/>
          </p:cNvSpPr>
          <p:nvPr>
            <p:ph idx="1"/>
          </p:nvPr>
        </p:nvSpPr>
        <p:spPr/>
        <p:txBody>
          <a:bodyPr>
            <a:normAutofit/>
          </a:bodyPr>
          <a:lstStyle/>
          <a:p>
            <a:pPr algn="just"/>
            <a:r>
              <a:rPr lang="en-US" sz="2400" dirty="0">
                <a:solidFill>
                  <a:schemeClr val="accent2">
                    <a:lumMod val="75000"/>
                  </a:schemeClr>
                </a:solidFill>
                <a:latin typeface="Times New Roman" panose="02020603050405020304" pitchFamily="18" charset="0"/>
                <a:cs typeface="Times New Roman" panose="02020603050405020304" pitchFamily="18" charset="0"/>
              </a:rPr>
              <a:t>Cost &amp; Practicality: </a:t>
            </a:r>
            <a:r>
              <a:rPr lang="en-US" sz="2400" dirty="0">
                <a:latin typeface="Times New Roman" panose="02020603050405020304" pitchFamily="18" charset="0"/>
                <a:cs typeface="Times New Roman" panose="02020603050405020304" pitchFamily="18" charset="0"/>
              </a:rPr>
              <a:t>Measuring an entire population is often expensive or impossible.</a:t>
            </a:r>
          </a:p>
          <a:p>
            <a:pPr algn="just"/>
            <a:r>
              <a:rPr lang="en-US" sz="2400" dirty="0">
                <a:solidFill>
                  <a:schemeClr val="accent2">
                    <a:lumMod val="75000"/>
                  </a:schemeClr>
                </a:solidFill>
                <a:latin typeface="Times New Roman" panose="02020603050405020304" pitchFamily="18" charset="0"/>
                <a:cs typeface="Times New Roman" panose="02020603050405020304" pitchFamily="18" charset="0"/>
              </a:rPr>
              <a:t>Time Efficiency: </a:t>
            </a:r>
            <a:r>
              <a:rPr lang="en-US" sz="2400" dirty="0">
                <a:latin typeface="Times New Roman" panose="02020603050405020304" pitchFamily="18" charset="0"/>
                <a:cs typeface="Times New Roman" panose="02020603050405020304" pitchFamily="18" charset="0"/>
              </a:rPr>
              <a:t>Sampling allows faster data collection and analysis.</a:t>
            </a:r>
          </a:p>
          <a:p>
            <a:pPr algn="just"/>
            <a:r>
              <a:rPr lang="en-US" sz="2400" dirty="0">
                <a:solidFill>
                  <a:schemeClr val="accent2">
                    <a:lumMod val="75000"/>
                  </a:schemeClr>
                </a:solidFill>
                <a:latin typeface="Times New Roman" panose="02020603050405020304" pitchFamily="18" charset="0"/>
                <a:cs typeface="Times New Roman" panose="02020603050405020304" pitchFamily="18" charset="0"/>
              </a:rPr>
              <a:t>Feasibility: </a:t>
            </a:r>
            <a:r>
              <a:rPr lang="en-US" sz="2400" dirty="0">
                <a:latin typeface="Times New Roman" panose="02020603050405020304" pitchFamily="18" charset="0"/>
                <a:cs typeface="Times New Roman" panose="02020603050405020304" pitchFamily="18" charset="0"/>
              </a:rPr>
              <a:t>Some tests are destructive (e.g., crash-testing cars).</a:t>
            </a:r>
          </a:p>
          <a:p>
            <a:pPr algn="just"/>
            <a:r>
              <a:rPr lang="en-US" sz="2400" dirty="0">
                <a:solidFill>
                  <a:schemeClr val="accent2">
                    <a:lumMod val="75000"/>
                  </a:schemeClr>
                </a:solidFill>
                <a:latin typeface="Times New Roman" panose="02020603050405020304" pitchFamily="18" charset="0"/>
                <a:cs typeface="Times New Roman" panose="02020603050405020304" pitchFamily="18" charset="0"/>
              </a:rPr>
              <a:t>Accuracy: </a:t>
            </a:r>
            <a:r>
              <a:rPr lang="en-US" sz="2400" dirty="0">
                <a:latin typeface="Times New Roman" panose="02020603050405020304" pitchFamily="18" charset="0"/>
                <a:cs typeface="Times New Roman" panose="02020603050405020304" pitchFamily="18" charset="0"/>
              </a:rPr>
              <a:t>Proper sampling can yield highly precise estimates.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457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CE1D-7D9A-C665-9C04-F37E178BA4C9}"/>
              </a:ext>
            </a:extLst>
          </p:cNvPr>
          <p:cNvSpPr>
            <a:spLocks noGrp="1"/>
          </p:cNvSpPr>
          <p:nvPr>
            <p:ph type="title"/>
          </p:nvPr>
        </p:nvSpPr>
        <p:spPr/>
        <p:txBody>
          <a:bodyPr/>
          <a:lstStyle/>
          <a:p>
            <a:r>
              <a:rPr lang="en-IN" dirty="0"/>
              <a:t>String Length</a:t>
            </a:r>
          </a:p>
        </p:txBody>
      </p:sp>
      <p:sp>
        <p:nvSpPr>
          <p:cNvPr id="3" name="Content Placeholder 2">
            <a:extLst>
              <a:ext uri="{FF2B5EF4-FFF2-40B4-BE49-F238E27FC236}">
                <a16:creationId xmlns:a16="http://schemas.microsoft.com/office/drawing/2014/main" id="{E9699854-B030-1F03-92B2-47CC91C3216E}"/>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There are many useful string functions in R.</a:t>
            </a:r>
          </a:p>
          <a:p>
            <a:r>
              <a:rPr lang="en-US" sz="2400" dirty="0">
                <a:latin typeface="Times New Roman" panose="02020603050405020304" pitchFamily="18" charset="0"/>
                <a:cs typeface="Times New Roman" panose="02020603050405020304" pitchFamily="18" charset="0"/>
              </a:rPr>
              <a:t>For example, to find the number of characters in a string, use the </a:t>
            </a:r>
            <a:r>
              <a:rPr lang="en-US" sz="2400" dirty="0" err="1">
                <a:latin typeface="Times New Roman" panose="02020603050405020304" pitchFamily="18" charset="0"/>
                <a:cs typeface="Times New Roman" panose="02020603050405020304" pitchFamily="18" charset="0"/>
              </a:rPr>
              <a:t>nchar</a:t>
            </a:r>
            <a:r>
              <a:rPr lang="en-US" sz="2400" dirty="0">
                <a:latin typeface="Times New Roman" panose="02020603050405020304" pitchFamily="18" charset="0"/>
                <a:cs typeface="Times New Roman" panose="02020603050405020304" pitchFamily="18" charset="0"/>
              </a:rPr>
              <a:t>() function:</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0F9C10E-0822-5735-2568-CE82ED76DD2C}"/>
              </a:ext>
            </a:extLst>
          </p:cNvPr>
          <p:cNvPicPr>
            <a:picLocks noChangeAspect="1"/>
          </p:cNvPicPr>
          <p:nvPr/>
        </p:nvPicPr>
        <p:blipFill>
          <a:blip r:embed="rId2"/>
          <a:stretch>
            <a:fillRect/>
          </a:stretch>
        </p:blipFill>
        <p:spPr>
          <a:xfrm>
            <a:off x="3145925" y="3620731"/>
            <a:ext cx="6243358" cy="1738347"/>
          </a:xfrm>
          <a:prstGeom prst="rect">
            <a:avLst/>
          </a:prstGeom>
        </p:spPr>
      </p:pic>
    </p:spTree>
    <p:extLst>
      <p:ext uri="{BB962C8B-B14F-4D97-AF65-F5344CB8AC3E}">
        <p14:creationId xmlns:p14="http://schemas.microsoft.com/office/powerpoint/2010/main" val="86428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1D5E-8512-DFF4-C784-0EA0BF74DADF}"/>
              </a:ext>
            </a:extLst>
          </p:cNvPr>
          <p:cNvSpPr>
            <a:spLocks noGrp="1"/>
          </p:cNvSpPr>
          <p:nvPr>
            <p:ph type="title"/>
          </p:nvPr>
        </p:nvSpPr>
        <p:spPr/>
        <p:txBody>
          <a:bodyPr/>
          <a:lstStyle/>
          <a:p>
            <a:r>
              <a:rPr lang="en-IN" dirty="0"/>
              <a:t>Check a String</a:t>
            </a:r>
          </a:p>
        </p:txBody>
      </p:sp>
      <p:sp>
        <p:nvSpPr>
          <p:cNvPr id="3" name="Content Placeholder 2">
            <a:extLst>
              <a:ext uri="{FF2B5EF4-FFF2-40B4-BE49-F238E27FC236}">
                <a16:creationId xmlns:a16="http://schemas.microsoft.com/office/drawing/2014/main" id="{A2E8D8C8-15B2-FC25-F80D-572C12ACA619}"/>
              </a:ext>
            </a:extLst>
          </p:cNvPr>
          <p:cNvSpPr>
            <a:spLocks noGrp="1"/>
          </p:cNvSpPr>
          <p:nvPr>
            <p:ph idx="1"/>
          </p:nvPr>
        </p:nvSpPr>
        <p:spPr/>
        <p:txBody>
          <a:bodyPr/>
          <a:lstStyle/>
          <a:p>
            <a:r>
              <a:rPr lang="en-US" dirty="0"/>
              <a:t>Use the </a:t>
            </a:r>
            <a:r>
              <a:rPr lang="en-US" b="1" dirty="0" err="1"/>
              <a:t>grepl</a:t>
            </a:r>
            <a:r>
              <a:rPr lang="en-US" b="1" dirty="0"/>
              <a:t>() </a:t>
            </a:r>
            <a:r>
              <a:rPr lang="en-US" dirty="0"/>
              <a:t>function to check if a character or a sequence of characters are present in a string:</a:t>
            </a:r>
          </a:p>
          <a:p>
            <a:endParaRPr lang="en-IN" dirty="0"/>
          </a:p>
        </p:txBody>
      </p:sp>
      <p:pic>
        <p:nvPicPr>
          <p:cNvPr id="6" name="Picture 5">
            <a:extLst>
              <a:ext uri="{FF2B5EF4-FFF2-40B4-BE49-F238E27FC236}">
                <a16:creationId xmlns:a16="http://schemas.microsoft.com/office/drawing/2014/main" id="{6ABA60A5-14DC-B49E-1910-0A36521E5CF5}"/>
              </a:ext>
            </a:extLst>
          </p:cNvPr>
          <p:cNvPicPr>
            <a:picLocks noChangeAspect="1"/>
          </p:cNvPicPr>
          <p:nvPr/>
        </p:nvPicPr>
        <p:blipFill>
          <a:blip r:embed="rId2"/>
          <a:stretch>
            <a:fillRect/>
          </a:stretch>
        </p:blipFill>
        <p:spPr>
          <a:xfrm>
            <a:off x="3219049" y="2959740"/>
            <a:ext cx="3795209" cy="2337447"/>
          </a:xfrm>
          <a:prstGeom prst="rect">
            <a:avLst/>
          </a:prstGeom>
        </p:spPr>
      </p:pic>
    </p:spTree>
    <p:extLst>
      <p:ext uri="{BB962C8B-B14F-4D97-AF65-F5344CB8AC3E}">
        <p14:creationId xmlns:p14="http://schemas.microsoft.com/office/powerpoint/2010/main" val="2487486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C937-F694-C958-A7AD-170CD653528F}"/>
              </a:ext>
            </a:extLst>
          </p:cNvPr>
          <p:cNvSpPr>
            <a:spLocks noGrp="1"/>
          </p:cNvSpPr>
          <p:nvPr>
            <p:ph type="title"/>
          </p:nvPr>
        </p:nvSpPr>
        <p:spPr/>
        <p:txBody>
          <a:bodyPr/>
          <a:lstStyle/>
          <a:p>
            <a:r>
              <a:rPr lang="en-IN" dirty="0"/>
              <a:t>R Arithmetic Operators</a:t>
            </a:r>
          </a:p>
        </p:txBody>
      </p:sp>
      <p:pic>
        <p:nvPicPr>
          <p:cNvPr id="5" name="Content Placeholder 4">
            <a:extLst>
              <a:ext uri="{FF2B5EF4-FFF2-40B4-BE49-F238E27FC236}">
                <a16:creationId xmlns:a16="http://schemas.microsoft.com/office/drawing/2014/main" id="{2A238FDC-D5B7-21BA-482A-D2F457A58002}"/>
              </a:ext>
            </a:extLst>
          </p:cNvPr>
          <p:cNvPicPr>
            <a:picLocks noGrp="1" noChangeAspect="1"/>
          </p:cNvPicPr>
          <p:nvPr>
            <p:ph idx="1"/>
          </p:nvPr>
        </p:nvPicPr>
        <p:blipFill>
          <a:blip r:embed="rId2"/>
          <a:stretch>
            <a:fillRect/>
          </a:stretch>
        </p:blipFill>
        <p:spPr>
          <a:xfrm>
            <a:off x="2724444" y="1450694"/>
            <a:ext cx="7970563" cy="4622238"/>
          </a:xfrm>
        </p:spPr>
      </p:pic>
    </p:spTree>
    <p:extLst>
      <p:ext uri="{BB962C8B-B14F-4D97-AF65-F5344CB8AC3E}">
        <p14:creationId xmlns:p14="http://schemas.microsoft.com/office/powerpoint/2010/main" val="1691051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6193-5D55-997F-F795-14525C5258C9}"/>
              </a:ext>
            </a:extLst>
          </p:cNvPr>
          <p:cNvSpPr>
            <a:spLocks noGrp="1"/>
          </p:cNvSpPr>
          <p:nvPr>
            <p:ph type="title"/>
          </p:nvPr>
        </p:nvSpPr>
        <p:spPr/>
        <p:txBody>
          <a:bodyPr/>
          <a:lstStyle/>
          <a:p>
            <a:r>
              <a:rPr lang="en-IN" dirty="0"/>
              <a:t>R Comparison Operators</a:t>
            </a:r>
          </a:p>
        </p:txBody>
      </p:sp>
      <p:pic>
        <p:nvPicPr>
          <p:cNvPr id="5" name="Content Placeholder 4">
            <a:extLst>
              <a:ext uri="{FF2B5EF4-FFF2-40B4-BE49-F238E27FC236}">
                <a16:creationId xmlns:a16="http://schemas.microsoft.com/office/drawing/2014/main" id="{19C0416E-531A-0283-564E-905A93A1FD51}"/>
              </a:ext>
            </a:extLst>
          </p:cNvPr>
          <p:cNvPicPr>
            <a:picLocks noGrp="1" noChangeAspect="1"/>
          </p:cNvPicPr>
          <p:nvPr>
            <p:ph idx="1"/>
          </p:nvPr>
        </p:nvPicPr>
        <p:blipFill>
          <a:blip r:embed="rId2"/>
          <a:stretch>
            <a:fillRect/>
          </a:stretch>
        </p:blipFill>
        <p:spPr>
          <a:xfrm>
            <a:off x="2765484" y="1392820"/>
            <a:ext cx="8114822" cy="4602865"/>
          </a:xfrm>
        </p:spPr>
      </p:pic>
    </p:spTree>
    <p:extLst>
      <p:ext uri="{BB962C8B-B14F-4D97-AF65-F5344CB8AC3E}">
        <p14:creationId xmlns:p14="http://schemas.microsoft.com/office/powerpoint/2010/main" val="762012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ACBE-8BDE-3536-B182-CED4D14B3B50}"/>
              </a:ext>
            </a:extLst>
          </p:cNvPr>
          <p:cNvSpPr>
            <a:spLocks noGrp="1"/>
          </p:cNvSpPr>
          <p:nvPr>
            <p:ph type="title"/>
          </p:nvPr>
        </p:nvSpPr>
        <p:spPr/>
        <p:txBody>
          <a:bodyPr/>
          <a:lstStyle/>
          <a:p>
            <a:r>
              <a:rPr lang="en-IN" dirty="0"/>
              <a:t>R Logical Operators</a:t>
            </a:r>
          </a:p>
        </p:txBody>
      </p:sp>
      <p:pic>
        <p:nvPicPr>
          <p:cNvPr id="5" name="Content Placeholder 4">
            <a:extLst>
              <a:ext uri="{FF2B5EF4-FFF2-40B4-BE49-F238E27FC236}">
                <a16:creationId xmlns:a16="http://schemas.microsoft.com/office/drawing/2014/main" id="{BE994631-102F-FC21-64DC-0B8D5C53BEB2}"/>
              </a:ext>
            </a:extLst>
          </p:cNvPr>
          <p:cNvPicPr>
            <a:picLocks noGrp="1" noChangeAspect="1"/>
          </p:cNvPicPr>
          <p:nvPr>
            <p:ph idx="1"/>
          </p:nvPr>
        </p:nvPicPr>
        <p:blipFill>
          <a:blip r:embed="rId2"/>
          <a:stretch>
            <a:fillRect/>
          </a:stretch>
        </p:blipFill>
        <p:spPr>
          <a:xfrm>
            <a:off x="2207249" y="1777858"/>
            <a:ext cx="8915400" cy="2776681"/>
          </a:xfrm>
        </p:spPr>
      </p:pic>
    </p:spTree>
    <p:extLst>
      <p:ext uri="{BB962C8B-B14F-4D97-AF65-F5344CB8AC3E}">
        <p14:creationId xmlns:p14="http://schemas.microsoft.com/office/powerpoint/2010/main" val="197717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B454-CE43-DD13-1915-99DDF922E54F}"/>
              </a:ext>
            </a:extLst>
          </p:cNvPr>
          <p:cNvSpPr>
            <a:spLocks noGrp="1"/>
          </p:cNvSpPr>
          <p:nvPr>
            <p:ph type="title"/>
          </p:nvPr>
        </p:nvSpPr>
        <p:spPr/>
        <p:txBody>
          <a:bodyPr/>
          <a:lstStyle/>
          <a:p>
            <a:r>
              <a:rPr lang="en-IN" dirty="0"/>
              <a:t>Assignment Operators</a:t>
            </a:r>
          </a:p>
        </p:txBody>
      </p:sp>
      <p:sp>
        <p:nvSpPr>
          <p:cNvPr id="3" name="Content Placeholder 2">
            <a:extLst>
              <a:ext uri="{FF2B5EF4-FFF2-40B4-BE49-F238E27FC236}">
                <a16:creationId xmlns:a16="http://schemas.microsoft.com/office/drawing/2014/main" id="{AB6E0C3B-D5C3-BB5C-ED1E-80C48770E2A5}"/>
              </a:ext>
            </a:extLst>
          </p:cNvPr>
          <p:cNvSpPr>
            <a:spLocks noGrp="1"/>
          </p:cNvSpPr>
          <p:nvPr>
            <p:ph idx="1"/>
          </p:nvPr>
        </p:nvSpPr>
        <p:spPr/>
        <p:txBody>
          <a:bodyPr>
            <a:normAutofit/>
          </a:bodyPr>
          <a:lstStyle/>
          <a:p>
            <a:pPr algn="just" fontAlgn="base">
              <a:spcAft>
                <a:spcPts val="1800"/>
              </a:spcAft>
              <a:buFont typeface="+mj-lt"/>
              <a:buAutoNum type="arabicPeriod"/>
            </a:pPr>
            <a:r>
              <a:rPr lang="en-US" sz="2000" b="1" i="0" dirty="0">
                <a:solidFill>
                  <a:srgbClr val="273239"/>
                </a:solidFill>
                <a:effectLst/>
                <a:latin typeface="Times New Roman" panose="02020603050405020304" pitchFamily="18" charset="0"/>
                <a:cs typeface="Times New Roman" panose="02020603050405020304" pitchFamily="18" charset="0"/>
              </a:rPr>
              <a:t>= (Simple Assignment)</a:t>
            </a: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spcAft>
                <a:spcPts val="1800"/>
              </a:spcAft>
              <a:buFont typeface="+mj-lt"/>
              <a:buAutoNum type="arabicPeriod"/>
            </a:pPr>
            <a:r>
              <a:rPr lang="en-US" sz="2000" b="1" i="0" dirty="0">
                <a:solidFill>
                  <a:srgbClr val="273239"/>
                </a:solidFill>
                <a:effectLst/>
                <a:latin typeface="Times New Roman" panose="02020603050405020304" pitchFamily="18" charset="0"/>
                <a:cs typeface="Times New Roman" panose="02020603050405020304" pitchFamily="18" charset="0"/>
              </a:rPr>
              <a:t>&lt;- (Leftward Assignment)</a:t>
            </a:r>
            <a:endParaRPr lang="en-US" sz="2000" b="0" i="0" dirty="0">
              <a:solidFill>
                <a:srgbClr val="273239"/>
              </a:solidFill>
              <a:effectLst/>
              <a:latin typeface="Times New Roman" panose="02020603050405020304" pitchFamily="18" charset="0"/>
              <a:cs typeface="Times New Roman" panose="02020603050405020304" pitchFamily="18" charset="0"/>
            </a:endParaRPr>
          </a:p>
          <a:p>
            <a:pPr algn="just" fontAlgn="base">
              <a:spcAft>
                <a:spcPts val="1800"/>
              </a:spcAft>
              <a:buFont typeface="+mj-lt"/>
              <a:buAutoNum type="arabicPeriod"/>
            </a:pPr>
            <a:r>
              <a:rPr lang="en-US" sz="2000" b="1" i="0" dirty="0">
                <a:solidFill>
                  <a:srgbClr val="273239"/>
                </a:solidFill>
                <a:effectLst/>
                <a:latin typeface="Times New Roman" panose="02020603050405020304" pitchFamily="18" charset="0"/>
                <a:cs typeface="Times New Roman" panose="02020603050405020304" pitchFamily="18" charset="0"/>
              </a:rPr>
              <a:t>-&gt; (Rightward Assignment)</a:t>
            </a:r>
            <a:endParaRPr lang="en-US" sz="2000" b="0" i="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081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8F7EC-F04E-6F48-6299-63F6756DC267}"/>
              </a:ext>
            </a:extLst>
          </p:cNvPr>
          <p:cNvSpPr>
            <a:spLocks noGrp="1"/>
          </p:cNvSpPr>
          <p:nvPr>
            <p:ph idx="1"/>
          </p:nvPr>
        </p:nvSpPr>
        <p:spPr>
          <a:xfrm>
            <a:off x="2589212" y="694481"/>
            <a:ext cx="8915400" cy="5216741"/>
          </a:xfrm>
        </p:spPr>
        <p:txBody>
          <a:bodyPr>
            <a:normAutofit/>
          </a:bodyPr>
          <a:lstStyle/>
          <a:p>
            <a:pPr marL="0" indent="0">
              <a:buNone/>
            </a:pP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&lt;- </a:t>
            </a:r>
            <a:r>
              <a:rPr lang="en-IN" sz="2400" b="0" i="0" dirty="0">
                <a:solidFill>
                  <a:srgbClr val="990055"/>
                </a:solidFill>
                <a:effectLst/>
                <a:latin typeface="Times New Roman" panose="02020603050405020304" pitchFamily="18" charset="0"/>
                <a:cs typeface="Times New Roman" panose="02020603050405020304" pitchFamily="18" charset="0"/>
              </a:rPr>
              <a:t>3</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708090"/>
                </a:solidFill>
                <a:effectLst/>
                <a:latin typeface="Times New Roman" panose="02020603050405020304" pitchFamily="18" charset="0"/>
                <a:cs typeface="Times New Roman" panose="02020603050405020304" pitchFamily="18" charset="0"/>
              </a:rPr>
              <a:t># print </a:t>
            </a:r>
            <a:r>
              <a:rPr lang="en-IN" sz="2400" b="0" i="0" dirty="0" err="1">
                <a:solidFill>
                  <a:srgbClr val="708090"/>
                </a:solidFill>
                <a:effectLst/>
                <a:latin typeface="Times New Roman" panose="02020603050405020304" pitchFamily="18" charset="0"/>
                <a:cs typeface="Times New Roman" panose="02020603050405020304" pitchFamily="18" charset="0"/>
              </a:rPr>
              <a:t>my_var</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&lt;&lt;- </a:t>
            </a:r>
            <a:r>
              <a:rPr lang="en-IN" sz="2400" b="0" i="0" dirty="0">
                <a:solidFill>
                  <a:srgbClr val="990055"/>
                </a:solidFill>
                <a:effectLst/>
                <a:latin typeface="Times New Roman" panose="02020603050405020304" pitchFamily="18" charset="0"/>
                <a:cs typeface="Times New Roman" panose="02020603050405020304" pitchFamily="18" charset="0"/>
              </a:rPr>
              <a:t>3</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708090"/>
                </a:solidFill>
                <a:effectLst/>
                <a:latin typeface="Times New Roman" panose="02020603050405020304" pitchFamily="18" charset="0"/>
                <a:cs typeface="Times New Roman" panose="02020603050405020304" pitchFamily="18" charset="0"/>
              </a:rPr>
              <a:t># print </a:t>
            </a:r>
            <a:r>
              <a:rPr lang="en-IN" sz="2400" b="0" i="0" dirty="0" err="1">
                <a:solidFill>
                  <a:srgbClr val="708090"/>
                </a:solidFill>
                <a:effectLst/>
                <a:latin typeface="Times New Roman" panose="02020603050405020304" pitchFamily="18" charset="0"/>
                <a:cs typeface="Times New Roman" panose="02020603050405020304" pitchFamily="18" charset="0"/>
              </a:rPr>
              <a:t>my_var</a:t>
            </a:r>
            <a:br>
              <a:rPr lang="en-IN" sz="2400" dirty="0">
                <a:latin typeface="Times New Roman" panose="02020603050405020304" pitchFamily="18" charset="0"/>
                <a:cs typeface="Times New Roman" panose="02020603050405020304" pitchFamily="18" charset="0"/>
              </a:rPr>
            </a:br>
            <a:r>
              <a:rPr lang="en-IN" sz="2400" b="0" i="0" dirty="0">
                <a:solidFill>
                  <a:srgbClr val="990055"/>
                </a:solidFill>
                <a:effectLst/>
                <a:latin typeface="Times New Roman" panose="02020603050405020304" pitchFamily="18" charset="0"/>
                <a:cs typeface="Times New Roman" panose="02020603050405020304" pitchFamily="18" charset="0"/>
              </a:rPr>
              <a:t>3</a:t>
            </a:r>
            <a:r>
              <a:rPr lang="en-IN" sz="2400" b="0" i="0" dirty="0">
                <a:solidFill>
                  <a:srgbClr val="000000"/>
                </a:solidFill>
                <a:effectLst/>
                <a:latin typeface="Times New Roman" panose="02020603050405020304" pitchFamily="18" charset="0"/>
                <a:cs typeface="Times New Roman" panose="02020603050405020304" pitchFamily="18" charset="0"/>
              </a:rPr>
              <a:t> -&gt; </a:t>
            </a:r>
            <a:r>
              <a:rPr lang="en-IN" sz="2400" b="0" i="0" dirty="0" err="1">
                <a:solidFill>
                  <a:srgbClr val="000000"/>
                </a:solidFill>
                <a:effectLst/>
                <a:latin typeface="Times New Roman" panose="02020603050405020304" pitchFamily="18" charset="0"/>
                <a:cs typeface="Times New Roman" panose="02020603050405020304" pitchFamily="18" charset="0"/>
              </a:rPr>
              <a:t>my_var</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708090"/>
                </a:solidFill>
                <a:effectLst/>
                <a:latin typeface="Times New Roman" panose="02020603050405020304" pitchFamily="18" charset="0"/>
                <a:cs typeface="Times New Roman" panose="02020603050405020304" pitchFamily="18" charset="0"/>
              </a:rPr>
              <a:t># print </a:t>
            </a:r>
            <a:r>
              <a:rPr lang="en-IN" sz="2400" b="0" i="0" dirty="0" err="1">
                <a:solidFill>
                  <a:srgbClr val="708090"/>
                </a:solidFill>
                <a:effectLst/>
                <a:latin typeface="Times New Roman" panose="02020603050405020304" pitchFamily="18" charset="0"/>
                <a:cs typeface="Times New Roman" panose="02020603050405020304" pitchFamily="18" charset="0"/>
              </a:rPr>
              <a:t>my_var</a:t>
            </a:r>
            <a:br>
              <a:rPr lang="en-IN" sz="2400" dirty="0">
                <a:latin typeface="Times New Roman" panose="02020603050405020304" pitchFamily="18" charset="0"/>
                <a:cs typeface="Times New Roman" panose="02020603050405020304" pitchFamily="18" charset="0"/>
              </a:rPr>
            </a:br>
            <a:r>
              <a:rPr lang="en-IN" sz="2400" b="0" i="0" dirty="0">
                <a:solidFill>
                  <a:srgbClr val="990055"/>
                </a:solidFill>
                <a:effectLst/>
                <a:latin typeface="Times New Roman" panose="02020603050405020304" pitchFamily="18" charset="0"/>
                <a:cs typeface="Times New Roman" panose="02020603050405020304" pitchFamily="18" charset="0"/>
              </a:rPr>
              <a:t>3</a:t>
            </a:r>
            <a:r>
              <a:rPr lang="en-IN" sz="2400" b="0" i="0" dirty="0">
                <a:solidFill>
                  <a:srgbClr val="000000"/>
                </a:solidFill>
                <a:effectLst/>
                <a:latin typeface="Times New Roman" panose="02020603050405020304" pitchFamily="18" charset="0"/>
                <a:cs typeface="Times New Roman" panose="02020603050405020304" pitchFamily="18" charset="0"/>
              </a:rPr>
              <a:t> -&gt;&gt; </a:t>
            </a:r>
            <a:r>
              <a:rPr lang="en-IN" sz="2400" b="0" i="0" dirty="0" err="1">
                <a:solidFill>
                  <a:srgbClr val="000000"/>
                </a:solidFill>
                <a:effectLst/>
                <a:latin typeface="Times New Roman" panose="02020603050405020304" pitchFamily="18" charset="0"/>
                <a:cs typeface="Times New Roman" panose="02020603050405020304" pitchFamily="18" charset="0"/>
              </a:rPr>
              <a:t>my_var</a:t>
            </a:r>
            <a:br>
              <a:rPr lang="en-IN" sz="2400" dirty="0">
                <a:latin typeface="Times New Roman" panose="02020603050405020304" pitchFamily="18" charset="0"/>
                <a:cs typeface="Times New Roman" panose="02020603050405020304" pitchFamily="18" charset="0"/>
              </a:rPr>
            </a:br>
            <a:r>
              <a:rPr lang="en-IN" sz="2400" b="0" i="0" dirty="0" err="1">
                <a:solidFill>
                  <a:srgbClr val="000000"/>
                </a:solidFill>
                <a:effectLst/>
                <a:latin typeface="Times New Roman" panose="02020603050405020304" pitchFamily="18" charset="0"/>
                <a:cs typeface="Times New Roman" panose="02020603050405020304" pitchFamily="18" charset="0"/>
              </a:rPr>
              <a:t>my_var</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708090"/>
                </a:solidFill>
                <a:effectLst/>
                <a:latin typeface="Times New Roman" panose="02020603050405020304" pitchFamily="18" charset="0"/>
                <a:cs typeface="Times New Roman" panose="02020603050405020304" pitchFamily="18" charset="0"/>
              </a:rPr>
              <a:t># print </a:t>
            </a:r>
            <a:r>
              <a:rPr lang="en-IN" sz="2400" b="0" i="0" dirty="0" err="1">
                <a:solidFill>
                  <a:srgbClr val="708090"/>
                </a:solidFill>
                <a:effectLst/>
                <a:latin typeface="Times New Roman" panose="02020603050405020304" pitchFamily="18" charset="0"/>
                <a:cs typeface="Times New Roman" panose="02020603050405020304" pitchFamily="18" charset="0"/>
              </a:rPr>
              <a:t>my_var</a:t>
            </a:r>
            <a:endParaRPr lang="en-IN" sz="2400" b="0" i="0" dirty="0">
              <a:solidFill>
                <a:srgbClr val="708090"/>
              </a:solidFill>
              <a:effectLst/>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&lt;&lt;- is a global assigner. It is also possible to turn the direction of the assignment operator. </a:t>
            </a:r>
          </a:p>
          <a:p>
            <a:pPr marL="0" indent="0">
              <a:buNone/>
            </a:pPr>
            <a:r>
              <a:rPr lang="en-US" sz="2400" dirty="0">
                <a:latin typeface="Times New Roman" panose="02020603050405020304" pitchFamily="18" charset="0"/>
                <a:cs typeface="Times New Roman" panose="02020603050405020304" pitchFamily="18" charset="0"/>
              </a:rPr>
              <a:t>x &lt;- 3 is equal to 3 -&gt; x</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027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715C-D6BE-B052-1DFD-F435DCF917C8}"/>
              </a:ext>
            </a:extLst>
          </p:cNvPr>
          <p:cNvSpPr>
            <a:spLocks noGrp="1"/>
          </p:cNvSpPr>
          <p:nvPr>
            <p:ph type="title"/>
          </p:nvPr>
        </p:nvSpPr>
        <p:spPr/>
        <p:txBody>
          <a:bodyPr/>
          <a:lstStyle/>
          <a:p>
            <a:r>
              <a:rPr lang="en-IN" dirty="0"/>
              <a:t>The if Statement</a:t>
            </a:r>
          </a:p>
        </p:txBody>
      </p:sp>
      <p:sp>
        <p:nvSpPr>
          <p:cNvPr id="3" name="Content Placeholder 2">
            <a:extLst>
              <a:ext uri="{FF2B5EF4-FFF2-40B4-BE49-F238E27FC236}">
                <a16:creationId xmlns:a16="http://schemas.microsoft.com/office/drawing/2014/main" id="{A202506B-5F98-71E6-34AD-B8C65FD483DC}"/>
              </a:ext>
            </a:extLst>
          </p:cNvPr>
          <p:cNvSpPr>
            <a:spLocks noGrp="1"/>
          </p:cNvSpPr>
          <p:nvPr>
            <p:ph idx="1"/>
          </p:nvPr>
        </p:nvSpPr>
        <p:spPr>
          <a:xfrm>
            <a:off x="2592925" y="1311798"/>
            <a:ext cx="8915400" cy="3777622"/>
          </a:xfrm>
        </p:spPr>
        <p:txBody>
          <a:bodyPr>
            <a:normAutofit/>
          </a:bodyPr>
          <a:lstStyle/>
          <a:p>
            <a:r>
              <a:rPr lang="en-US" sz="2400" dirty="0">
                <a:latin typeface="Times New Roman" panose="02020603050405020304" pitchFamily="18" charset="0"/>
                <a:cs typeface="Times New Roman" panose="02020603050405020304" pitchFamily="18" charset="0"/>
              </a:rPr>
              <a:t>An "if statement" is written with the if keyword, and it is used to specify a block of code to be executed if a condition is TRUE:</a:t>
            </a:r>
          </a:p>
          <a:p>
            <a:r>
              <a:rPr lang="en-US" sz="2400" b="0" i="0" dirty="0">
                <a:solidFill>
                  <a:srgbClr val="000000"/>
                </a:solidFill>
                <a:effectLst/>
                <a:latin typeface="Consolas" panose="020B0609020204030204" pitchFamily="49" charset="0"/>
              </a:rPr>
              <a:t>a &lt;- </a:t>
            </a:r>
            <a:r>
              <a:rPr lang="en-US" sz="2400" b="0" i="0" dirty="0">
                <a:solidFill>
                  <a:srgbClr val="990055"/>
                </a:solidFill>
                <a:effectLst/>
                <a:latin typeface="Consolas" panose="020B0609020204030204" pitchFamily="49" charset="0"/>
              </a:rPr>
              <a:t>33</a:t>
            </a:r>
            <a:br>
              <a:rPr lang="en-US" sz="2400" dirty="0"/>
            </a:br>
            <a:r>
              <a:rPr lang="en-US" sz="2400" b="0" i="0" dirty="0">
                <a:solidFill>
                  <a:srgbClr val="000000"/>
                </a:solidFill>
                <a:effectLst/>
                <a:latin typeface="Consolas" panose="020B0609020204030204" pitchFamily="49" charset="0"/>
              </a:rPr>
              <a:t>b &lt;- </a:t>
            </a:r>
            <a:r>
              <a:rPr lang="en-US" sz="2400" b="0" i="0" dirty="0">
                <a:solidFill>
                  <a:srgbClr val="990055"/>
                </a:solidFill>
                <a:effectLst/>
                <a:latin typeface="Consolas" panose="020B0609020204030204" pitchFamily="49" charset="0"/>
              </a:rPr>
              <a:t>200</a:t>
            </a:r>
            <a:br>
              <a:rPr lang="en-US" sz="2400" dirty="0"/>
            </a:br>
            <a:r>
              <a:rPr lang="en-US" sz="2400" b="0" i="0" dirty="0">
                <a:solidFill>
                  <a:srgbClr val="005CC5"/>
                </a:solidFill>
                <a:effectLst/>
                <a:latin typeface="Consolas" panose="020B0609020204030204" pitchFamily="49" charset="0"/>
              </a:rPr>
              <a:t>if</a:t>
            </a:r>
            <a:r>
              <a:rPr lang="en-US" sz="2400" b="0" i="0" dirty="0">
                <a:solidFill>
                  <a:srgbClr val="000000"/>
                </a:solidFill>
                <a:effectLst/>
                <a:latin typeface="Consolas" panose="020B0609020204030204" pitchFamily="49" charset="0"/>
              </a:rPr>
              <a:t> (b &gt; a) {</a:t>
            </a:r>
            <a:br>
              <a:rPr lang="en-US" sz="2400" dirty="0"/>
            </a:br>
            <a:r>
              <a:rPr lang="en-US" sz="2400" b="0" i="0" dirty="0">
                <a:solidFill>
                  <a:srgbClr val="000000"/>
                </a:solidFill>
                <a:effectLst/>
                <a:latin typeface="Consolas" panose="020B0609020204030204" pitchFamily="49" charset="0"/>
              </a:rPr>
              <a:t>  </a:t>
            </a:r>
            <a:r>
              <a:rPr lang="en-US" sz="2400" b="0" i="0" dirty="0">
                <a:solidFill>
                  <a:srgbClr val="005CC5"/>
                </a:solidFill>
                <a:effectLst/>
                <a:latin typeface="Consolas" panose="020B0609020204030204" pitchFamily="49" charset="0"/>
              </a:rPr>
              <a:t>print</a:t>
            </a:r>
            <a:r>
              <a:rPr lang="en-US" sz="2400" b="0" i="0" dirty="0">
                <a:solidFill>
                  <a:srgbClr val="000000"/>
                </a:solidFill>
                <a:effectLst/>
                <a:latin typeface="Consolas" panose="020B0609020204030204" pitchFamily="49" charset="0"/>
              </a:rPr>
              <a:t>(</a:t>
            </a:r>
            <a:r>
              <a:rPr lang="en-US" sz="2400" b="0" i="0" dirty="0">
                <a:solidFill>
                  <a:srgbClr val="008000"/>
                </a:solidFill>
                <a:effectLst/>
                <a:latin typeface="Consolas" panose="020B0609020204030204" pitchFamily="49" charset="0"/>
              </a:rPr>
              <a:t>"b is greater than a"</a:t>
            </a:r>
            <a:r>
              <a:rPr lang="en-US" sz="2400" b="0" i="0" dirty="0">
                <a:solidFill>
                  <a:srgbClr val="000000"/>
                </a:solidFill>
                <a:effectLst/>
                <a:latin typeface="Consolas" panose="020B0609020204030204" pitchFamily="49" charset="0"/>
              </a:rPr>
              <a:t>)</a:t>
            </a:r>
            <a:br>
              <a:rPr lang="en-US" sz="2400" dirty="0"/>
            </a:br>
            <a:r>
              <a:rPr lang="en-US" sz="2400" b="0" i="0" dirty="0">
                <a:solidFill>
                  <a:srgbClr val="000000"/>
                </a:solidFill>
                <a:effectLst/>
                <a:latin typeface="Consolas" panose="020B0609020204030204" pitchFamily="49" charset="0"/>
              </a:rPr>
              <a:t>}</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FBF4FE8-C722-BEC3-6AE8-981B7E4F3F5D}"/>
              </a:ext>
            </a:extLst>
          </p:cNvPr>
          <p:cNvPicPr>
            <a:picLocks noChangeAspect="1"/>
          </p:cNvPicPr>
          <p:nvPr/>
        </p:nvPicPr>
        <p:blipFill>
          <a:blip r:embed="rId2"/>
          <a:stretch>
            <a:fillRect/>
          </a:stretch>
        </p:blipFill>
        <p:spPr>
          <a:xfrm>
            <a:off x="3587102" y="4031273"/>
            <a:ext cx="5017795" cy="2202617"/>
          </a:xfrm>
          <a:prstGeom prst="rect">
            <a:avLst/>
          </a:prstGeom>
        </p:spPr>
      </p:pic>
    </p:spTree>
    <p:extLst>
      <p:ext uri="{BB962C8B-B14F-4D97-AF65-F5344CB8AC3E}">
        <p14:creationId xmlns:p14="http://schemas.microsoft.com/office/powerpoint/2010/main" val="404104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1401-2A76-3F41-F5E4-5BC97AEEE40B}"/>
              </a:ext>
            </a:extLst>
          </p:cNvPr>
          <p:cNvSpPr>
            <a:spLocks noGrp="1"/>
          </p:cNvSpPr>
          <p:nvPr>
            <p:ph type="title"/>
          </p:nvPr>
        </p:nvSpPr>
        <p:spPr/>
        <p:txBody>
          <a:bodyPr/>
          <a:lstStyle/>
          <a:p>
            <a:r>
              <a:rPr lang="en-IN" dirty="0"/>
              <a:t>If Else</a:t>
            </a:r>
          </a:p>
        </p:txBody>
      </p:sp>
      <p:sp>
        <p:nvSpPr>
          <p:cNvPr id="3" name="Content Placeholder 2">
            <a:extLst>
              <a:ext uri="{FF2B5EF4-FFF2-40B4-BE49-F238E27FC236}">
                <a16:creationId xmlns:a16="http://schemas.microsoft.com/office/drawing/2014/main" id="{15E801A9-19B2-881E-1445-A8C374A11378}"/>
              </a:ext>
            </a:extLst>
          </p:cNvPr>
          <p:cNvSpPr>
            <a:spLocks noGrp="1"/>
          </p:cNvSpPr>
          <p:nvPr>
            <p:ph idx="1"/>
          </p:nvPr>
        </p:nvSpPr>
        <p:spPr/>
        <p:txBody>
          <a:bodyPr/>
          <a:lstStyle/>
          <a:p>
            <a:pPr marL="0" marR="0" lvl="0" indent="0" algn="l" defTabSz="457200" rtl="0" eaLnBrk="1" fontAlgn="auto" latinLnBrk="0" hangingPunct="1">
              <a:lnSpc>
                <a:spcPct val="100000"/>
              </a:lnSpc>
              <a:spcBef>
                <a:spcPts val="1000"/>
              </a:spcBef>
              <a:spcAft>
                <a:spcPts val="0"/>
              </a:spcAft>
              <a:buClr>
                <a:srgbClr val="353535"/>
              </a:buClr>
              <a:buSzTx/>
              <a:buFont typeface="Wingdings 3" charset="2"/>
              <a:buNone/>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&lt;- </a:t>
            </a:r>
            <a:r>
              <a:rPr kumimoji="0" lang="en-US" sz="2400" b="0" i="0" u="none" strike="noStrike" kern="1200" cap="none" spc="0" normalizeH="0" baseline="0" noProof="0" dirty="0">
                <a:ln>
                  <a:noFill/>
                </a:ln>
                <a:solidFill>
                  <a:srgbClr val="990055"/>
                </a:solidFill>
                <a:effectLst/>
                <a:uLnTx/>
                <a:uFillTx/>
                <a:latin typeface="Times New Roman" panose="02020603050405020304" pitchFamily="18" charset="0"/>
                <a:ea typeface="+mn-ea"/>
                <a:cs typeface="Times New Roman" panose="02020603050405020304" pitchFamily="18" charset="0"/>
              </a:rPr>
              <a:t>200</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 &lt;- </a:t>
            </a:r>
            <a:r>
              <a:rPr kumimoji="0" lang="en-US" sz="2400" b="0" i="0" u="none" strike="noStrike" kern="1200" cap="none" spc="0" normalizeH="0" baseline="0" noProof="0" dirty="0">
                <a:ln>
                  <a:noFill/>
                </a:ln>
                <a:solidFill>
                  <a:srgbClr val="990055"/>
                </a:solidFill>
                <a:effectLst/>
                <a:uLnTx/>
                <a:uFillTx/>
                <a:latin typeface="Times New Roman" panose="02020603050405020304" pitchFamily="18" charset="0"/>
                <a:ea typeface="+mn-ea"/>
                <a:cs typeface="Times New Roman" panose="02020603050405020304" pitchFamily="18" charset="0"/>
              </a:rPr>
              <a:t>33</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if</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 &gt; a) {</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print</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"b is greater than a"</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else</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if</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 == b) {</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print</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"a and b are equal"</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else</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srgbClr val="005CC5"/>
                </a:solidFill>
                <a:effectLst/>
                <a:uLnTx/>
                <a:uFillTx/>
                <a:latin typeface="Times New Roman" panose="02020603050405020304" pitchFamily="18" charset="0"/>
                <a:ea typeface="+mn-ea"/>
                <a:cs typeface="Times New Roman" panose="02020603050405020304" pitchFamily="18" charset="0"/>
              </a:rPr>
              <a:t>print</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srgbClr val="008000"/>
                </a:solidFill>
                <a:effectLst/>
                <a:uLnTx/>
                <a:uFillTx/>
                <a:latin typeface="Times New Roman" panose="02020603050405020304" pitchFamily="18" charset="0"/>
                <a:ea typeface="+mn-ea"/>
                <a:cs typeface="Times New Roman" panose="02020603050405020304" pitchFamily="18" charset="0"/>
              </a:rPr>
              <a:t>"a is greater than b"</a:t>
            </a: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br>
              <a:rPr kumimoji="0" lang="en-US"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IN" sz="2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92168E00-D794-4297-8B31-00139B0FBDE0}"/>
              </a:ext>
            </a:extLst>
          </p:cNvPr>
          <p:cNvPicPr>
            <a:picLocks noChangeAspect="1"/>
          </p:cNvPicPr>
          <p:nvPr/>
        </p:nvPicPr>
        <p:blipFill>
          <a:blip r:embed="rId2"/>
          <a:stretch>
            <a:fillRect/>
          </a:stretch>
        </p:blipFill>
        <p:spPr>
          <a:xfrm>
            <a:off x="6874808" y="2279776"/>
            <a:ext cx="4272653" cy="2881051"/>
          </a:xfrm>
          <a:prstGeom prst="rect">
            <a:avLst/>
          </a:prstGeom>
        </p:spPr>
      </p:pic>
    </p:spTree>
    <p:extLst>
      <p:ext uri="{BB962C8B-B14F-4D97-AF65-F5344CB8AC3E}">
        <p14:creationId xmlns:p14="http://schemas.microsoft.com/office/powerpoint/2010/main" val="1441406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2957-5686-E3BB-8238-5DEE6A6C0424}"/>
              </a:ext>
            </a:extLst>
          </p:cNvPr>
          <p:cNvSpPr>
            <a:spLocks noGrp="1"/>
          </p:cNvSpPr>
          <p:nvPr>
            <p:ph type="title"/>
          </p:nvPr>
        </p:nvSpPr>
        <p:spPr/>
        <p:txBody>
          <a:bodyPr/>
          <a:lstStyle/>
          <a:p>
            <a:r>
              <a:rPr lang="en-IN" dirty="0"/>
              <a:t>Nested If Statements</a:t>
            </a:r>
          </a:p>
        </p:txBody>
      </p:sp>
      <p:sp>
        <p:nvSpPr>
          <p:cNvPr id="3" name="Content Placeholder 2">
            <a:extLst>
              <a:ext uri="{FF2B5EF4-FFF2-40B4-BE49-F238E27FC236}">
                <a16:creationId xmlns:a16="http://schemas.microsoft.com/office/drawing/2014/main" id="{46D7615C-5C0F-6157-7BC1-A7B835706A0B}"/>
              </a:ext>
            </a:extLst>
          </p:cNvPr>
          <p:cNvSpPr>
            <a:spLocks noGrp="1"/>
          </p:cNvSpPr>
          <p:nvPr>
            <p:ph idx="1"/>
          </p:nvPr>
        </p:nvSpPr>
        <p:spPr>
          <a:xfrm>
            <a:off x="2589212" y="1304818"/>
            <a:ext cx="8915400" cy="4606404"/>
          </a:xfrm>
        </p:spPr>
        <p:txBody>
          <a:bodyPr>
            <a:noAutofit/>
          </a:bodyPr>
          <a:lstStyle/>
          <a:p>
            <a:pPr marL="0" indent="0">
              <a:buNone/>
            </a:pPr>
            <a:r>
              <a:rPr lang="en-US" sz="2400" b="0" i="0" dirty="0">
                <a:solidFill>
                  <a:srgbClr val="000000"/>
                </a:solidFill>
                <a:effectLst/>
                <a:latin typeface="Times New Roman" panose="02020603050405020304" pitchFamily="18" charset="0"/>
                <a:cs typeface="Times New Roman" panose="02020603050405020304" pitchFamily="18" charset="0"/>
              </a:rPr>
              <a:t>x &lt;- </a:t>
            </a:r>
            <a:r>
              <a:rPr lang="en-US" sz="2400" b="0" i="0" dirty="0">
                <a:solidFill>
                  <a:srgbClr val="990055"/>
                </a:solidFill>
                <a:effectLst/>
                <a:latin typeface="Times New Roman" panose="02020603050405020304" pitchFamily="18" charset="0"/>
                <a:cs typeface="Times New Roman" panose="02020603050405020304" pitchFamily="18" charset="0"/>
              </a:rPr>
              <a:t>41</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0" i="0" dirty="0">
                <a:solidFill>
                  <a:srgbClr val="005CC5"/>
                </a:solidFill>
                <a:effectLst/>
                <a:latin typeface="Times New Roman" panose="02020603050405020304" pitchFamily="18" charset="0"/>
                <a:cs typeface="Times New Roman" panose="02020603050405020304" pitchFamily="18" charset="0"/>
              </a:rPr>
              <a:t>if</a:t>
            </a:r>
            <a:r>
              <a:rPr lang="en-US" sz="2400" b="0" i="0" dirty="0">
                <a:solidFill>
                  <a:srgbClr val="000000"/>
                </a:solidFill>
                <a:effectLst/>
                <a:latin typeface="Times New Roman" panose="02020603050405020304" pitchFamily="18" charset="0"/>
                <a:cs typeface="Times New Roman" panose="02020603050405020304" pitchFamily="18" charset="0"/>
              </a:rPr>
              <a:t> (x &gt; </a:t>
            </a:r>
            <a:r>
              <a:rPr lang="en-US" sz="2400" b="0" i="0" dirty="0">
                <a:solidFill>
                  <a:srgbClr val="990055"/>
                </a:solidFill>
                <a:effectLst/>
                <a:latin typeface="Times New Roman" panose="02020603050405020304" pitchFamily="18" charset="0"/>
                <a:cs typeface="Times New Roman" panose="02020603050405020304" pitchFamily="18" charset="0"/>
              </a:rPr>
              <a:t>10</a:t>
            </a:r>
            <a:r>
              <a:rPr lang="en-US" sz="2400" b="0" i="0" dirty="0">
                <a:solidFill>
                  <a:srgbClr val="000000"/>
                </a:solidFill>
                <a:effectLst/>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print</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8000"/>
                </a:solidFill>
                <a:effectLst/>
                <a:latin typeface="Times New Roman" panose="02020603050405020304" pitchFamily="18" charset="0"/>
                <a:cs typeface="Times New Roman" panose="02020603050405020304" pitchFamily="18" charset="0"/>
              </a:rPr>
              <a:t>"Above ten"</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if</a:t>
            </a:r>
            <a:r>
              <a:rPr lang="en-US" sz="2400" b="0" i="0" dirty="0">
                <a:solidFill>
                  <a:srgbClr val="000000"/>
                </a:solidFill>
                <a:effectLst/>
                <a:latin typeface="Times New Roman" panose="02020603050405020304" pitchFamily="18" charset="0"/>
                <a:cs typeface="Times New Roman" panose="02020603050405020304" pitchFamily="18" charset="0"/>
              </a:rPr>
              <a:t> (x &gt; </a:t>
            </a:r>
            <a:r>
              <a:rPr lang="en-US" sz="2400" b="0" i="0" dirty="0">
                <a:solidFill>
                  <a:srgbClr val="990055"/>
                </a:solidFill>
                <a:effectLst/>
                <a:latin typeface="Times New Roman" panose="02020603050405020304" pitchFamily="18" charset="0"/>
                <a:cs typeface="Times New Roman" panose="02020603050405020304" pitchFamily="18" charset="0"/>
              </a:rPr>
              <a:t>20</a:t>
            </a:r>
            <a:r>
              <a:rPr lang="en-US" sz="2400" b="0" i="0" dirty="0">
                <a:solidFill>
                  <a:srgbClr val="000000"/>
                </a:solidFill>
                <a:effectLst/>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print</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8000"/>
                </a:solidFill>
                <a:effectLst/>
                <a:latin typeface="Times New Roman" panose="02020603050405020304" pitchFamily="18" charset="0"/>
                <a:cs typeface="Times New Roman" panose="02020603050405020304" pitchFamily="18" charset="0"/>
              </a:rPr>
              <a:t>"and also above 20!"</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 </a:t>
            </a:r>
            <a:r>
              <a:rPr lang="en-US" sz="2400" b="0" i="0" dirty="0">
                <a:solidFill>
                  <a:srgbClr val="005CC5"/>
                </a:solidFill>
                <a:effectLst/>
                <a:latin typeface="Times New Roman" panose="02020603050405020304" pitchFamily="18" charset="0"/>
                <a:cs typeface="Times New Roman" panose="02020603050405020304" pitchFamily="18" charset="0"/>
              </a:rPr>
              <a:t>else</a:t>
            </a:r>
            <a:r>
              <a:rPr lang="en-US" sz="2400" b="0" i="0" dirty="0">
                <a:solidFill>
                  <a:srgbClr val="000000"/>
                </a:solidFill>
                <a:effectLst/>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print</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8000"/>
                </a:solidFill>
                <a:effectLst/>
                <a:latin typeface="Times New Roman" panose="02020603050405020304" pitchFamily="18" charset="0"/>
                <a:cs typeface="Times New Roman" panose="02020603050405020304" pitchFamily="18" charset="0"/>
              </a:rPr>
              <a:t>"but not above 20."</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else</a:t>
            </a:r>
            <a:r>
              <a:rPr lang="en-US" sz="2400" b="0" i="0" dirty="0">
                <a:solidFill>
                  <a:srgbClr val="000000"/>
                </a:solidFill>
                <a:effectLst/>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5CC5"/>
                </a:solidFill>
                <a:effectLst/>
                <a:latin typeface="Times New Roman" panose="02020603050405020304" pitchFamily="18" charset="0"/>
                <a:cs typeface="Times New Roman" panose="02020603050405020304" pitchFamily="18" charset="0"/>
              </a:rPr>
              <a:t>print</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b="0" i="0" dirty="0">
                <a:solidFill>
                  <a:srgbClr val="008000"/>
                </a:solidFill>
                <a:effectLst/>
                <a:latin typeface="Times New Roman" panose="02020603050405020304" pitchFamily="18" charset="0"/>
                <a:cs typeface="Times New Roman" panose="02020603050405020304" pitchFamily="18" charset="0"/>
              </a:rPr>
              <a:t>"below 10."</a:t>
            </a:r>
            <a:r>
              <a:rPr lang="en-US" sz="2400" b="0" i="0" dirty="0">
                <a:solidFill>
                  <a:srgbClr val="000000"/>
                </a:solidFill>
                <a:effectLst/>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r>
              <a:rPr lang="en-US" sz="2400" b="0" i="0" dirty="0">
                <a:solidFill>
                  <a:srgbClr val="000000"/>
                </a:solidFill>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3DDCA57-CA1A-25EF-2CE4-8AEAC12142D3}"/>
              </a:ext>
            </a:extLst>
          </p:cNvPr>
          <p:cNvPicPr>
            <a:picLocks noChangeAspect="1"/>
          </p:cNvPicPr>
          <p:nvPr/>
        </p:nvPicPr>
        <p:blipFill>
          <a:blip r:embed="rId2"/>
          <a:stretch>
            <a:fillRect/>
          </a:stretch>
        </p:blipFill>
        <p:spPr>
          <a:xfrm>
            <a:off x="6637558" y="2967575"/>
            <a:ext cx="4558457" cy="1280889"/>
          </a:xfrm>
          <a:prstGeom prst="rect">
            <a:avLst/>
          </a:prstGeom>
        </p:spPr>
      </p:pic>
    </p:spTree>
    <p:extLst>
      <p:ext uri="{BB962C8B-B14F-4D97-AF65-F5344CB8AC3E}">
        <p14:creationId xmlns:p14="http://schemas.microsoft.com/office/powerpoint/2010/main" val="322009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99B7-C4F2-2514-5A19-B8DF3D7B2D38}"/>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Sampling Methods</a:t>
            </a:r>
          </a:p>
        </p:txBody>
      </p:sp>
      <p:sp>
        <p:nvSpPr>
          <p:cNvPr id="3" name="Content Placeholder 2">
            <a:extLst>
              <a:ext uri="{FF2B5EF4-FFF2-40B4-BE49-F238E27FC236}">
                <a16:creationId xmlns:a16="http://schemas.microsoft.com/office/drawing/2014/main" id="{60A8ADB6-3D54-C7DE-F7C0-3415554A3ABF}"/>
              </a:ext>
            </a:extLst>
          </p:cNvPr>
          <p:cNvSpPr>
            <a:spLocks noGrp="1"/>
          </p:cNvSpPr>
          <p:nvPr>
            <p:ph idx="1"/>
          </p:nvPr>
        </p:nvSpPr>
        <p:spPr/>
        <p:txBody>
          <a:bodyPr/>
          <a:lstStyle/>
          <a:p>
            <a:r>
              <a:rPr lang="en-IN" sz="2400" i="0" dirty="0">
                <a:solidFill>
                  <a:srgbClr val="404040"/>
                </a:solidFill>
                <a:effectLst/>
                <a:latin typeface="Times New Roman" panose="02020603050405020304" pitchFamily="18" charset="0"/>
                <a:cs typeface="Times New Roman" panose="02020603050405020304" pitchFamily="18" charset="0"/>
              </a:rPr>
              <a:t>Probability Sampling (Random Selection)</a:t>
            </a:r>
          </a:p>
          <a:p>
            <a:r>
              <a:rPr lang="en-IN" sz="2400" i="0" dirty="0">
                <a:solidFill>
                  <a:srgbClr val="404040"/>
                </a:solidFill>
                <a:effectLst/>
                <a:latin typeface="Times New Roman" panose="02020603050405020304" pitchFamily="18" charset="0"/>
                <a:cs typeface="Times New Roman" panose="02020603050405020304" pitchFamily="18" charset="0"/>
              </a:rPr>
              <a:t>Non-Probability Sampling (Non-Random)</a:t>
            </a:r>
          </a:p>
          <a:p>
            <a:endParaRPr lang="en-IN" dirty="0"/>
          </a:p>
        </p:txBody>
      </p:sp>
    </p:spTree>
    <p:extLst>
      <p:ext uri="{BB962C8B-B14F-4D97-AF65-F5344CB8AC3E}">
        <p14:creationId xmlns:p14="http://schemas.microsoft.com/office/powerpoint/2010/main" val="348276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ACB0-A177-D2B5-255D-E9D900C94FE1}"/>
              </a:ext>
            </a:extLst>
          </p:cNvPr>
          <p:cNvSpPr>
            <a:spLocks noGrp="1"/>
          </p:cNvSpPr>
          <p:nvPr>
            <p:ph type="title"/>
          </p:nvPr>
        </p:nvSpPr>
        <p:spPr>
          <a:xfrm>
            <a:off x="2592925" y="624110"/>
            <a:ext cx="8911687" cy="732079"/>
          </a:xfrm>
        </p:spPr>
        <p:txBody>
          <a:bodyPr/>
          <a:lstStyle/>
          <a:p>
            <a:r>
              <a:rPr lang="en-IN" dirty="0"/>
              <a:t>AND</a:t>
            </a:r>
          </a:p>
        </p:txBody>
      </p:sp>
      <p:sp>
        <p:nvSpPr>
          <p:cNvPr id="3" name="Content Placeholder 2">
            <a:extLst>
              <a:ext uri="{FF2B5EF4-FFF2-40B4-BE49-F238E27FC236}">
                <a16:creationId xmlns:a16="http://schemas.microsoft.com/office/drawing/2014/main" id="{4C409702-6326-561A-8A55-417BE5A826D2}"/>
              </a:ext>
            </a:extLst>
          </p:cNvPr>
          <p:cNvSpPr>
            <a:spLocks noGrp="1"/>
          </p:cNvSpPr>
          <p:nvPr>
            <p:ph idx="1"/>
          </p:nvPr>
        </p:nvSpPr>
        <p:spPr>
          <a:xfrm>
            <a:off x="2589212" y="1356189"/>
            <a:ext cx="8915400" cy="4555033"/>
          </a:xfrm>
        </p:spPr>
        <p:txBody>
          <a:bodyPr/>
          <a:lstStyle/>
          <a:p>
            <a:r>
              <a:rPr lang="en-US" b="0" i="0" dirty="0">
                <a:solidFill>
                  <a:srgbClr val="000000"/>
                </a:solidFill>
                <a:effectLst/>
                <a:latin typeface="Verdana" panose="020B0604030504040204" pitchFamily="34" charset="0"/>
              </a:rPr>
              <a:t>The </a:t>
            </a:r>
            <a:r>
              <a:rPr lang="en-US" b="0" i="0" dirty="0">
                <a:solidFill>
                  <a:srgbClr val="DC143C"/>
                </a:solidFill>
                <a:effectLst/>
                <a:latin typeface="Consolas" panose="020B0609020204030204" pitchFamily="49" charset="0"/>
              </a:rPr>
              <a:t>&amp;</a:t>
            </a:r>
            <a:r>
              <a:rPr lang="en-US" b="0" i="0" dirty="0">
                <a:solidFill>
                  <a:srgbClr val="000000"/>
                </a:solidFill>
                <a:effectLst/>
                <a:latin typeface="Verdana" panose="020B0604030504040204" pitchFamily="34" charset="0"/>
              </a:rPr>
              <a:t> symbol (and) is a logical operator, and is used to combine conditional statements:</a:t>
            </a:r>
          </a:p>
          <a:p>
            <a:pPr marL="0" indent="0">
              <a:buNone/>
            </a:pPr>
            <a:r>
              <a:rPr lang="en-US" b="0" i="0" dirty="0">
                <a:solidFill>
                  <a:srgbClr val="000000"/>
                </a:solidFill>
                <a:effectLst/>
                <a:latin typeface="Consolas" panose="020B0609020204030204" pitchFamily="49" charset="0"/>
              </a:rPr>
              <a:t>a &lt;- </a:t>
            </a:r>
            <a:r>
              <a:rPr lang="en-US" b="0" i="0" dirty="0">
                <a:solidFill>
                  <a:srgbClr val="990055"/>
                </a:solidFill>
                <a:effectLst/>
                <a:latin typeface="Consolas" panose="020B0609020204030204" pitchFamily="49" charset="0"/>
              </a:rPr>
              <a:t>200</a:t>
            </a:r>
            <a:br>
              <a:rPr lang="en-US" dirty="0"/>
            </a:br>
            <a:r>
              <a:rPr lang="en-US" b="0" i="0" dirty="0">
                <a:solidFill>
                  <a:srgbClr val="000000"/>
                </a:solidFill>
                <a:effectLst/>
                <a:latin typeface="Consolas" panose="020B0609020204030204" pitchFamily="49" charset="0"/>
              </a:rPr>
              <a:t>b &lt;- </a:t>
            </a:r>
            <a:r>
              <a:rPr lang="en-US" b="0" i="0" dirty="0">
                <a:solidFill>
                  <a:srgbClr val="990055"/>
                </a:solidFill>
                <a:effectLst/>
                <a:latin typeface="Consolas" panose="020B0609020204030204" pitchFamily="49" charset="0"/>
              </a:rPr>
              <a:t>33</a:t>
            </a:r>
            <a:br>
              <a:rPr lang="en-US" dirty="0"/>
            </a:br>
            <a:r>
              <a:rPr lang="en-US" b="0" i="0" dirty="0">
                <a:solidFill>
                  <a:srgbClr val="000000"/>
                </a:solidFill>
                <a:effectLst/>
                <a:latin typeface="Consolas" panose="020B0609020204030204" pitchFamily="49" charset="0"/>
              </a:rPr>
              <a:t>c &lt;- </a:t>
            </a:r>
            <a:r>
              <a:rPr lang="en-US" b="0" i="0" dirty="0">
                <a:solidFill>
                  <a:srgbClr val="990055"/>
                </a:solidFill>
                <a:effectLst/>
                <a:latin typeface="Consolas" panose="020B0609020204030204" pitchFamily="49" charset="0"/>
              </a:rPr>
              <a:t>500</a:t>
            </a:r>
            <a:br>
              <a:rPr lang="en-US" dirty="0"/>
            </a:br>
            <a:br>
              <a:rPr lang="en-US" dirty="0"/>
            </a:br>
            <a:r>
              <a:rPr lang="en-US" b="0" i="0" dirty="0">
                <a:solidFill>
                  <a:srgbClr val="005CC5"/>
                </a:solidFill>
                <a:effectLst/>
                <a:latin typeface="Consolas" panose="020B0609020204030204" pitchFamily="49" charset="0"/>
              </a:rPr>
              <a:t>if</a:t>
            </a:r>
            <a:r>
              <a:rPr lang="en-US" b="0" i="0" dirty="0">
                <a:solidFill>
                  <a:srgbClr val="000000"/>
                </a:solidFill>
                <a:effectLst/>
                <a:latin typeface="Consolas" panose="020B0609020204030204" pitchFamily="49" charset="0"/>
              </a:rPr>
              <a:t> (a &gt; b &amp; c &gt; a) {</a:t>
            </a:r>
            <a:br>
              <a:rPr lang="en-US" dirty="0"/>
            </a:br>
            <a:r>
              <a:rPr lang="en-US" b="0" i="0" dirty="0">
                <a:solidFill>
                  <a:srgbClr val="000000"/>
                </a:solidFill>
                <a:effectLst/>
                <a:latin typeface="Consolas" panose="020B0609020204030204" pitchFamily="49" charset="0"/>
              </a:rPr>
              <a:t>  </a:t>
            </a:r>
            <a:r>
              <a:rPr lang="en-US" b="0" i="0" dirty="0">
                <a:solidFill>
                  <a:srgbClr val="005CC5"/>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a:solidFill>
                  <a:srgbClr val="008000"/>
                </a:solidFill>
                <a:effectLst/>
                <a:latin typeface="Consolas" panose="020B0609020204030204" pitchFamily="49" charset="0"/>
              </a:rPr>
              <a:t>"Both conditions are true"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endParaRPr lang="en-IN" dirty="0"/>
          </a:p>
        </p:txBody>
      </p:sp>
      <p:pic>
        <p:nvPicPr>
          <p:cNvPr id="5" name="Picture 4">
            <a:extLst>
              <a:ext uri="{FF2B5EF4-FFF2-40B4-BE49-F238E27FC236}">
                <a16:creationId xmlns:a16="http://schemas.microsoft.com/office/drawing/2014/main" id="{E663D83C-62D8-769F-093A-27C75A13B584}"/>
              </a:ext>
            </a:extLst>
          </p:cNvPr>
          <p:cNvPicPr>
            <a:picLocks noChangeAspect="1"/>
          </p:cNvPicPr>
          <p:nvPr/>
        </p:nvPicPr>
        <p:blipFill>
          <a:blip r:embed="rId2"/>
          <a:stretch>
            <a:fillRect/>
          </a:stretch>
        </p:blipFill>
        <p:spPr>
          <a:xfrm>
            <a:off x="3055491" y="3851804"/>
            <a:ext cx="5382376" cy="2133898"/>
          </a:xfrm>
          <a:prstGeom prst="rect">
            <a:avLst/>
          </a:prstGeom>
        </p:spPr>
      </p:pic>
    </p:spTree>
    <p:extLst>
      <p:ext uri="{BB962C8B-B14F-4D97-AF65-F5344CB8AC3E}">
        <p14:creationId xmlns:p14="http://schemas.microsoft.com/office/powerpoint/2010/main" val="1907558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C599-D9CD-3A46-6EA1-A814E3285072}"/>
              </a:ext>
            </a:extLst>
          </p:cNvPr>
          <p:cNvSpPr>
            <a:spLocks noGrp="1"/>
          </p:cNvSpPr>
          <p:nvPr>
            <p:ph type="title"/>
          </p:nvPr>
        </p:nvSpPr>
        <p:spPr>
          <a:xfrm>
            <a:off x="2592925" y="624110"/>
            <a:ext cx="8911687" cy="619063"/>
          </a:xfrm>
        </p:spPr>
        <p:txBody>
          <a:bodyPr>
            <a:normAutofit fontScale="90000"/>
          </a:bodyPr>
          <a:lstStyle/>
          <a:p>
            <a:r>
              <a:rPr lang="en-IN" dirty="0"/>
              <a:t>OR</a:t>
            </a:r>
          </a:p>
        </p:txBody>
      </p:sp>
      <p:sp>
        <p:nvSpPr>
          <p:cNvPr id="3" name="Content Placeholder 2">
            <a:extLst>
              <a:ext uri="{FF2B5EF4-FFF2-40B4-BE49-F238E27FC236}">
                <a16:creationId xmlns:a16="http://schemas.microsoft.com/office/drawing/2014/main" id="{525B1074-9B99-A147-E355-DE4B39368B76}"/>
              </a:ext>
            </a:extLst>
          </p:cNvPr>
          <p:cNvSpPr>
            <a:spLocks noGrp="1"/>
          </p:cNvSpPr>
          <p:nvPr>
            <p:ph idx="1"/>
          </p:nvPr>
        </p:nvSpPr>
        <p:spPr>
          <a:xfrm>
            <a:off x="2589212" y="1243173"/>
            <a:ext cx="8915400" cy="4668049"/>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The </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symbol (or) is a logical operator, and is used to combine conditional statements.</a:t>
            </a:r>
          </a:p>
          <a:p>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8525898-2D02-3B6E-73CC-789761180404}"/>
              </a:ext>
            </a:extLst>
          </p:cNvPr>
          <p:cNvPicPr>
            <a:picLocks noChangeAspect="1"/>
          </p:cNvPicPr>
          <p:nvPr/>
        </p:nvPicPr>
        <p:blipFill>
          <a:blip r:embed="rId2"/>
          <a:stretch>
            <a:fillRect/>
          </a:stretch>
        </p:blipFill>
        <p:spPr>
          <a:xfrm>
            <a:off x="2877482" y="2329537"/>
            <a:ext cx="7888166" cy="2478769"/>
          </a:xfrm>
          <a:prstGeom prst="rect">
            <a:avLst/>
          </a:prstGeom>
        </p:spPr>
      </p:pic>
    </p:spTree>
    <p:extLst>
      <p:ext uri="{BB962C8B-B14F-4D97-AF65-F5344CB8AC3E}">
        <p14:creationId xmlns:p14="http://schemas.microsoft.com/office/powerpoint/2010/main" val="246733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8E96-DC3B-0034-2E49-93D267A7A2AD}"/>
              </a:ext>
            </a:extLst>
          </p:cNvPr>
          <p:cNvSpPr>
            <a:spLocks noGrp="1"/>
          </p:cNvSpPr>
          <p:nvPr>
            <p:ph type="title"/>
          </p:nvPr>
        </p:nvSpPr>
        <p:spPr/>
        <p:txBody>
          <a:bodyPr/>
          <a:lstStyle/>
          <a:p>
            <a:r>
              <a:rPr lang="en-IN" dirty="0"/>
              <a:t>R While Loop</a:t>
            </a:r>
          </a:p>
        </p:txBody>
      </p:sp>
      <p:sp>
        <p:nvSpPr>
          <p:cNvPr id="3" name="Content Placeholder 2">
            <a:extLst>
              <a:ext uri="{FF2B5EF4-FFF2-40B4-BE49-F238E27FC236}">
                <a16:creationId xmlns:a16="http://schemas.microsoft.com/office/drawing/2014/main" id="{58AF2ADE-3866-147F-A09D-A9755DF49897}"/>
              </a:ext>
            </a:extLst>
          </p:cNvPr>
          <p:cNvSpPr>
            <a:spLocks noGrp="1"/>
          </p:cNvSpPr>
          <p:nvPr>
            <p:ph idx="1"/>
          </p:nvPr>
        </p:nvSpPr>
        <p:spPr>
          <a:xfrm>
            <a:off x="2589212" y="1905000"/>
            <a:ext cx="8915400" cy="3777622"/>
          </a:xfrm>
        </p:spPr>
        <p:txBody>
          <a:bodyPr>
            <a:normAutofit/>
          </a:bodyPr>
          <a:lstStyle/>
          <a:p>
            <a:r>
              <a:rPr lang="en-US" sz="2400" dirty="0">
                <a:latin typeface="Times New Roman" panose="02020603050405020304" pitchFamily="18" charset="0"/>
                <a:cs typeface="Times New Roman" panose="02020603050405020304" pitchFamily="18" charset="0"/>
              </a:rPr>
              <a:t>With the </a:t>
            </a:r>
            <a:r>
              <a:rPr lang="en-US" sz="2400" dirty="0">
                <a:solidFill>
                  <a:srgbClr val="FF0000"/>
                </a:solidFill>
                <a:latin typeface="Times New Roman" panose="02020603050405020304" pitchFamily="18" charset="0"/>
                <a:cs typeface="Times New Roman" panose="02020603050405020304" pitchFamily="18" charset="0"/>
              </a:rPr>
              <a:t>while</a:t>
            </a:r>
            <a:r>
              <a:rPr lang="en-US" sz="2400" dirty="0">
                <a:latin typeface="Times New Roman" panose="02020603050405020304" pitchFamily="18" charset="0"/>
                <a:cs typeface="Times New Roman" panose="02020603050405020304" pitchFamily="18" charset="0"/>
              </a:rPr>
              <a:t> loop we can execute a set of statements as long as a condition is TRUE:</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0A4BE2-E3B7-787D-8D4F-D90F43F38992}"/>
              </a:ext>
            </a:extLst>
          </p:cNvPr>
          <p:cNvPicPr>
            <a:picLocks noChangeAspect="1"/>
          </p:cNvPicPr>
          <p:nvPr/>
        </p:nvPicPr>
        <p:blipFill>
          <a:blip r:embed="rId2"/>
          <a:stretch>
            <a:fillRect/>
          </a:stretch>
        </p:blipFill>
        <p:spPr>
          <a:xfrm>
            <a:off x="5667394" y="2461027"/>
            <a:ext cx="3026164" cy="2987858"/>
          </a:xfrm>
          <a:prstGeom prst="rect">
            <a:avLst/>
          </a:prstGeom>
        </p:spPr>
      </p:pic>
    </p:spTree>
    <p:extLst>
      <p:ext uri="{BB962C8B-B14F-4D97-AF65-F5344CB8AC3E}">
        <p14:creationId xmlns:p14="http://schemas.microsoft.com/office/powerpoint/2010/main" val="1767188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5BB9-FC6B-CEB9-6274-E9A81A8FB863}"/>
              </a:ext>
            </a:extLst>
          </p:cNvPr>
          <p:cNvSpPr>
            <a:spLocks noGrp="1"/>
          </p:cNvSpPr>
          <p:nvPr>
            <p:ph type="title"/>
          </p:nvPr>
        </p:nvSpPr>
        <p:spPr>
          <a:xfrm>
            <a:off x="2592925" y="624110"/>
            <a:ext cx="8911687" cy="680708"/>
          </a:xfrm>
        </p:spPr>
        <p:txBody>
          <a:bodyPr/>
          <a:lstStyle/>
          <a:p>
            <a:r>
              <a:rPr lang="en-IN" dirty="0"/>
              <a:t>Break</a:t>
            </a:r>
          </a:p>
        </p:txBody>
      </p:sp>
      <p:sp>
        <p:nvSpPr>
          <p:cNvPr id="3" name="Content Placeholder 2">
            <a:extLst>
              <a:ext uri="{FF2B5EF4-FFF2-40B4-BE49-F238E27FC236}">
                <a16:creationId xmlns:a16="http://schemas.microsoft.com/office/drawing/2014/main" id="{E50A2672-DB9C-A229-0240-435D714C43DC}"/>
              </a:ext>
            </a:extLst>
          </p:cNvPr>
          <p:cNvSpPr>
            <a:spLocks noGrp="1"/>
          </p:cNvSpPr>
          <p:nvPr>
            <p:ph idx="1"/>
          </p:nvPr>
        </p:nvSpPr>
        <p:spPr>
          <a:xfrm>
            <a:off x="2589212" y="1510301"/>
            <a:ext cx="8915400" cy="4400921"/>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With the break statement, we can stop the loop even if the while condition is TRUE.</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loop stops at 3 because we have chosen to finish the loop by using the break statement when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is equal to 4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4).</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CB1A7E9-1D8C-769E-C262-E544851FCC94}"/>
              </a:ext>
            </a:extLst>
          </p:cNvPr>
          <p:cNvPicPr>
            <a:picLocks noChangeAspect="1"/>
          </p:cNvPicPr>
          <p:nvPr/>
        </p:nvPicPr>
        <p:blipFill>
          <a:blip r:embed="rId2"/>
          <a:stretch>
            <a:fillRect/>
          </a:stretch>
        </p:blipFill>
        <p:spPr>
          <a:xfrm>
            <a:off x="3041275" y="2251817"/>
            <a:ext cx="2239642" cy="269376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1D618E7D-5A7B-5BDB-41B1-75F1F0A41B57}"/>
                  </a:ext>
                </a:extLst>
              </p14:cNvPr>
              <p14:cNvContentPartPr/>
              <p14:nvPr/>
            </p14:nvContentPartPr>
            <p14:xfrm>
              <a:off x="10864514" y="3713443"/>
              <a:ext cx="15840" cy="7200"/>
            </p14:xfrm>
          </p:contentPart>
        </mc:Choice>
        <mc:Fallback xmlns="">
          <p:pic>
            <p:nvPicPr>
              <p:cNvPr id="8" name="Ink 7">
                <a:extLst>
                  <a:ext uri="{FF2B5EF4-FFF2-40B4-BE49-F238E27FC236}">
                    <a16:creationId xmlns:a16="http://schemas.microsoft.com/office/drawing/2014/main" id="{1D618E7D-5A7B-5BDB-41B1-75F1F0A41B57}"/>
                  </a:ext>
                </a:extLst>
              </p:cNvPr>
              <p:cNvPicPr/>
              <p:nvPr/>
            </p:nvPicPr>
            <p:blipFill>
              <a:blip r:embed="rId4"/>
              <a:stretch>
                <a:fillRect/>
              </a:stretch>
            </p:blipFill>
            <p:spPr>
              <a:xfrm>
                <a:off x="10855874" y="3704803"/>
                <a:ext cx="33480" cy="24840"/>
              </a:xfrm>
              <a:prstGeom prst="rect">
                <a:avLst/>
              </a:prstGeom>
            </p:spPr>
          </p:pic>
        </mc:Fallback>
      </mc:AlternateContent>
    </p:spTree>
    <p:extLst>
      <p:ext uri="{BB962C8B-B14F-4D97-AF65-F5344CB8AC3E}">
        <p14:creationId xmlns:p14="http://schemas.microsoft.com/office/powerpoint/2010/main" val="2190616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BD4D-6B6D-66A8-9818-A3D30AFE15E9}"/>
              </a:ext>
            </a:extLst>
          </p:cNvPr>
          <p:cNvSpPr>
            <a:spLocks noGrp="1"/>
          </p:cNvSpPr>
          <p:nvPr>
            <p:ph type="title"/>
          </p:nvPr>
        </p:nvSpPr>
        <p:spPr/>
        <p:txBody>
          <a:bodyPr/>
          <a:lstStyle/>
          <a:p>
            <a:r>
              <a:rPr lang="en-IN" dirty="0"/>
              <a:t>For Loop</a:t>
            </a:r>
          </a:p>
        </p:txBody>
      </p:sp>
      <p:sp>
        <p:nvSpPr>
          <p:cNvPr id="3" name="Content Placeholder 2">
            <a:extLst>
              <a:ext uri="{FF2B5EF4-FFF2-40B4-BE49-F238E27FC236}">
                <a16:creationId xmlns:a16="http://schemas.microsoft.com/office/drawing/2014/main" id="{9494BBFC-F7F8-4AE9-B32D-617224F62910}"/>
              </a:ext>
            </a:extLst>
          </p:cNvPr>
          <p:cNvSpPr>
            <a:spLocks noGrp="1"/>
          </p:cNvSpPr>
          <p:nvPr>
            <p:ph idx="1"/>
          </p:nvPr>
        </p:nvSpPr>
        <p:spPr>
          <a:xfrm>
            <a:off x="2589212" y="1263721"/>
            <a:ext cx="8915400" cy="4647501"/>
          </a:xfrm>
        </p:spPr>
        <p:txBody>
          <a:bodyPr>
            <a:normAutofit/>
          </a:bodyPr>
          <a:lstStyle/>
          <a:p>
            <a:r>
              <a:rPr lang="en-US" sz="2400" dirty="0">
                <a:latin typeface="Times New Roman" panose="02020603050405020304" pitchFamily="18" charset="0"/>
                <a:cs typeface="Times New Roman" panose="02020603050405020304" pitchFamily="18" charset="0"/>
              </a:rPr>
              <a:t>A for loop is used for iterating over a sequence.</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8164904-255F-31DB-A2EA-36D05E412584}"/>
              </a:ext>
            </a:extLst>
          </p:cNvPr>
          <p:cNvPicPr>
            <a:picLocks noChangeAspect="1"/>
          </p:cNvPicPr>
          <p:nvPr/>
        </p:nvPicPr>
        <p:blipFill>
          <a:blip r:embed="rId2"/>
          <a:stretch>
            <a:fillRect/>
          </a:stretch>
        </p:blipFill>
        <p:spPr>
          <a:xfrm>
            <a:off x="3008033" y="1904999"/>
            <a:ext cx="2920156" cy="3889347"/>
          </a:xfrm>
          <a:prstGeom prst="rect">
            <a:avLst/>
          </a:prstGeom>
        </p:spPr>
      </p:pic>
    </p:spTree>
    <p:extLst>
      <p:ext uri="{BB962C8B-B14F-4D97-AF65-F5344CB8AC3E}">
        <p14:creationId xmlns:p14="http://schemas.microsoft.com/office/powerpoint/2010/main" val="259525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C48-7A0E-CCE4-9F8A-87B29574CAC5}"/>
              </a:ext>
            </a:extLst>
          </p:cNvPr>
          <p:cNvSpPr>
            <a:spLocks noGrp="1"/>
          </p:cNvSpPr>
          <p:nvPr>
            <p:ph type="title"/>
          </p:nvPr>
        </p:nvSpPr>
        <p:spPr>
          <a:xfrm>
            <a:off x="2592925" y="624110"/>
            <a:ext cx="8911687" cy="773175"/>
          </a:xfrm>
        </p:spPr>
        <p:txBody>
          <a:bodyPr/>
          <a:lstStyle/>
          <a:p>
            <a:r>
              <a:rPr lang="en-IN" dirty="0"/>
              <a:t>Functions in R</a:t>
            </a:r>
          </a:p>
        </p:txBody>
      </p:sp>
      <p:sp>
        <p:nvSpPr>
          <p:cNvPr id="3" name="Content Placeholder 2">
            <a:extLst>
              <a:ext uri="{FF2B5EF4-FFF2-40B4-BE49-F238E27FC236}">
                <a16:creationId xmlns:a16="http://schemas.microsoft.com/office/drawing/2014/main" id="{C8ABE742-6E7D-A2BF-196B-5CD3EEF77A4A}"/>
              </a:ext>
            </a:extLst>
          </p:cNvPr>
          <p:cNvSpPr>
            <a:spLocks noGrp="1"/>
          </p:cNvSpPr>
          <p:nvPr>
            <p:ph idx="1"/>
          </p:nvPr>
        </p:nvSpPr>
        <p:spPr>
          <a:xfrm>
            <a:off x="1554763" y="1294544"/>
            <a:ext cx="9949849" cy="4616678"/>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To create a function, use the </a:t>
            </a:r>
          </a:p>
          <a:p>
            <a:pPr marL="0" indent="0">
              <a:buNone/>
            </a:pPr>
            <a:r>
              <a:rPr lang="en-US" sz="2400" dirty="0">
                <a:solidFill>
                  <a:srgbClr val="FF0000"/>
                </a:solidFill>
                <a:latin typeface="Times New Roman" panose="02020603050405020304" pitchFamily="18" charset="0"/>
                <a:cs typeface="Times New Roman" panose="02020603050405020304" pitchFamily="18" charset="0"/>
              </a:rPr>
              <a:t>function() </a:t>
            </a:r>
            <a:r>
              <a:rPr lang="en-US" sz="2400" dirty="0">
                <a:solidFill>
                  <a:schemeClr val="tx1"/>
                </a:solidFill>
                <a:latin typeface="Times New Roman" panose="02020603050405020304" pitchFamily="18" charset="0"/>
                <a:cs typeface="Times New Roman" panose="02020603050405020304" pitchFamily="18" charset="0"/>
              </a:rPr>
              <a:t>keyword:</a:t>
            </a:r>
          </a:p>
          <a:p>
            <a:endParaRPr lang="en-IN" sz="2400" dirty="0">
              <a:solidFill>
                <a:schemeClr val="tx1"/>
              </a:solidFill>
              <a:latin typeface="Times New Roman" panose="02020603050405020304" pitchFamily="18" charset="0"/>
              <a:cs typeface="Times New Roman" panose="02020603050405020304" pitchFamily="18" charset="0"/>
            </a:endParaRPr>
          </a:p>
          <a:p>
            <a:endParaRPr lang="en-IN"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Arguments are specified after the function </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name, inside the parentheses. You can add as</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many arguments as you want, just separate</a:t>
            </a: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them with a comma.</a:t>
            </a: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E6728A7-7EF7-C048-0903-2CAAEE14ECE0}"/>
              </a:ext>
            </a:extLst>
          </p:cNvPr>
          <p:cNvPicPr>
            <a:picLocks noChangeAspect="1"/>
          </p:cNvPicPr>
          <p:nvPr/>
        </p:nvPicPr>
        <p:blipFill>
          <a:blip r:embed="rId2"/>
          <a:stretch>
            <a:fillRect/>
          </a:stretch>
        </p:blipFill>
        <p:spPr>
          <a:xfrm>
            <a:off x="4617001" y="1734741"/>
            <a:ext cx="6163535" cy="1333686"/>
          </a:xfrm>
          <a:prstGeom prst="rect">
            <a:avLst/>
          </a:prstGeom>
        </p:spPr>
      </p:pic>
      <p:pic>
        <p:nvPicPr>
          <p:cNvPr id="8" name="Picture 7">
            <a:extLst>
              <a:ext uri="{FF2B5EF4-FFF2-40B4-BE49-F238E27FC236}">
                <a16:creationId xmlns:a16="http://schemas.microsoft.com/office/drawing/2014/main" id="{675A42A7-2F22-2053-E2BE-DAAAE32C0A33}"/>
              </a:ext>
            </a:extLst>
          </p:cNvPr>
          <p:cNvPicPr>
            <a:picLocks noChangeAspect="1"/>
          </p:cNvPicPr>
          <p:nvPr/>
        </p:nvPicPr>
        <p:blipFill>
          <a:blip r:embed="rId3"/>
          <a:stretch>
            <a:fillRect/>
          </a:stretch>
        </p:blipFill>
        <p:spPr>
          <a:xfrm>
            <a:off x="7195274" y="3337138"/>
            <a:ext cx="3924848" cy="230537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12E387B-F91F-BA68-1A76-7B58A92A4017}"/>
                  </a:ext>
                </a:extLst>
              </p14:cNvPr>
              <p14:cNvContentPartPr/>
              <p14:nvPr/>
            </p14:nvContentPartPr>
            <p14:xfrm>
              <a:off x="1451447" y="4623144"/>
              <a:ext cx="11160" cy="360"/>
            </p14:xfrm>
          </p:contentPart>
        </mc:Choice>
        <mc:Fallback xmlns="">
          <p:pic>
            <p:nvPicPr>
              <p:cNvPr id="4" name="Ink 3">
                <a:extLst>
                  <a:ext uri="{FF2B5EF4-FFF2-40B4-BE49-F238E27FC236}">
                    <a16:creationId xmlns:a16="http://schemas.microsoft.com/office/drawing/2014/main" id="{112E387B-F91F-BA68-1A76-7B58A92A4017}"/>
                  </a:ext>
                </a:extLst>
              </p:cNvPr>
              <p:cNvPicPr/>
              <p:nvPr/>
            </p:nvPicPr>
            <p:blipFill>
              <a:blip r:embed="rId5"/>
              <a:stretch>
                <a:fillRect/>
              </a:stretch>
            </p:blipFill>
            <p:spPr>
              <a:xfrm>
                <a:off x="1442447" y="4614144"/>
                <a:ext cx="28800" cy="18000"/>
              </a:xfrm>
              <a:prstGeom prst="rect">
                <a:avLst/>
              </a:prstGeom>
            </p:spPr>
          </p:pic>
        </mc:Fallback>
      </mc:AlternateContent>
    </p:spTree>
    <p:extLst>
      <p:ext uri="{BB962C8B-B14F-4D97-AF65-F5344CB8AC3E}">
        <p14:creationId xmlns:p14="http://schemas.microsoft.com/office/powerpoint/2010/main" val="511311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EF0EC1-FD69-004C-8D6F-E40582674D60}"/>
              </a:ext>
            </a:extLst>
          </p:cNvPr>
          <p:cNvPicPr>
            <a:picLocks noGrp="1" noChangeAspect="1"/>
          </p:cNvPicPr>
          <p:nvPr>
            <p:ph idx="1"/>
          </p:nvPr>
        </p:nvPicPr>
        <p:blipFill>
          <a:blip r:embed="rId2"/>
          <a:stretch>
            <a:fillRect/>
          </a:stretch>
        </p:blipFill>
        <p:spPr>
          <a:xfrm>
            <a:off x="2759132" y="736315"/>
            <a:ext cx="6097192" cy="4888452"/>
          </a:xfrm>
        </p:spPr>
      </p:pic>
    </p:spTree>
    <p:extLst>
      <p:ext uri="{BB962C8B-B14F-4D97-AF65-F5344CB8AC3E}">
        <p14:creationId xmlns:p14="http://schemas.microsoft.com/office/powerpoint/2010/main" val="2622973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92F0-5580-6ADC-9C74-077A7C0E65EA}"/>
              </a:ext>
            </a:extLst>
          </p:cNvPr>
          <p:cNvSpPr>
            <a:spLocks noGrp="1"/>
          </p:cNvSpPr>
          <p:nvPr>
            <p:ph type="title"/>
          </p:nvPr>
        </p:nvSpPr>
        <p:spPr>
          <a:xfrm>
            <a:off x="2592925" y="624110"/>
            <a:ext cx="8911687" cy="660160"/>
          </a:xfrm>
        </p:spPr>
        <p:txBody>
          <a:bodyPr/>
          <a:lstStyle/>
          <a:p>
            <a:r>
              <a:rPr lang="en-IN" dirty="0"/>
              <a:t>Default Parameter Value</a:t>
            </a:r>
          </a:p>
        </p:txBody>
      </p:sp>
      <p:pic>
        <p:nvPicPr>
          <p:cNvPr id="5" name="Content Placeholder 4">
            <a:extLst>
              <a:ext uri="{FF2B5EF4-FFF2-40B4-BE49-F238E27FC236}">
                <a16:creationId xmlns:a16="http://schemas.microsoft.com/office/drawing/2014/main" id="{074DB448-05BF-ECC3-A215-955DDC5709E6}"/>
              </a:ext>
            </a:extLst>
          </p:cNvPr>
          <p:cNvPicPr>
            <a:picLocks noGrp="1" noChangeAspect="1"/>
          </p:cNvPicPr>
          <p:nvPr>
            <p:ph idx="1"/>
          </p:nvPr>
        </p:nvPicPr>
        <p:blipFill>
          <a:blip r:embed="rId2"/>
          <a:stretch>
            <a:fillRect/>
          </a:stretch>
        </p:blipFill>
        <p:spPr>
          <a:xfrm>
            <a:off x="2657995" y="1367442"/>
            <a:ext cx="8598980" cy="3307300"/>
          </a:xfrm>
        </p:spPr>
      </p:pic>
    </p:spTree>
    <p:extLst>
      <p:ext uri="{BB962C8B-B14F-4D97-AF65-F5344CB8AC3E}">
        <p14:creationId xmlns:p14="http://schemas.microsoft.com/office/powerpoint/2010/main" val="815194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60EB-06D5-C2FE-F73D-7E800AA89826}"/>
              </a:ext>
            </a:extLst>
          </p:cNvPr>
          <p:cNvSpPr>
            <a:spLocks noGrp="1"/>
          </p:cNvSpPr>
          <p:nvPr>
            <p:ph type="title"/>
          </p:nvPr>
        </p:nvSpPr>
        <p:spPr>
          <a:xfrm>
            <a:off x="2592925" y="624110"/>
            <a:ext cx="8911687" cy="608789"/>
          </a:xfrm>
        </p:spPr>
        <p:txBody>
          <a:bodyPr>
            <a:normAutofit fontScale="90000"/>
          </a:bodyPr>
          <a:lstStyle/>
          <a:p>
            <a:r>
              <a:rPr lang="en-IN" dirty="0"/>
              <a:t>Return Values</a:t>
            </a:r>
          </a:p>
        </p:txBody>
      </p:sp>
      <p:pic>
        <p:nvPicPr>
          <p:cNvPr id="7" name="Content Placeholder 6">
            <a:extLst>
              <a:ext uri="{FF2B5EF4-FFF2-40B4-BE49-F238E27FC236}">
                <a16:creationId xmlns:a16="http://schemas.microsoft.com/office/drawing/2014/main" id="{4A814FF0-BECE-FDB2-B519-3AC1DF0A1A86}"/>
              </a:ext>
            </a:extLst>
          </p:cNvPr>
          <p:cNvPicPr>
            <a:picLocks noGrp="1" noChangeAspect="1"/>
          </p:cNvPicPr>
          <p:nvPr>
            <p:ph idx="1"/>
          </p:nvPr>
        </p:nvPicPr>
        <p:blipFill>
          <a:blip r:embed="rId2"/>
          <a:stretch>
            <a:fillRect/>
          </a:stretch>
        </p:blipFill>
        <p:spPr>
          <a:xfrm>
            <a:off x="2592925" y="1372017"/>
            <a:ext cx="4847236" cy="3062745"/>
          </a:xfrm>
        </p:spPr>
      </p:pic>
    </p:spTree>
    <p:extLst>
      <p:ext uri="{BB962C8B-B14F-4D97-AF65-F5344CB8AC3E}">
        <p14:creationId xmlns:p14="http://schemas.microsoft.com/office/powerpoint/2010/main" val="740349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1C10-CCBC-5117-FE18-7BE445DBDDC7}"/>
              </a:ext>
            </a:extLst>
          </p:cNvPr>
          <p:cNvSpPr>
            <a:spLocks noGrp="1"/>
          </p:cNvSpPr>
          <p:nvPr>
            <p:ph type="title"/>
          </p:nvPr>
        </p:nvSpPr>
        <p:spPr/>
        <p:txBody>
          <a:bodyPr/>
          <a:lstStyle/>
          <a:p>
            <a:r>
              <a:rPr lang="en-IN" dirty="0"/>
              <a:t>R recursive factorial function</a:t>
            </a:r>
          </a:p>
        </p:txBody>
      </p:sp>
      <p:pic>
        <p:nvPicPr>
          <p:cNvPr id="5" name="Content Placeholder 4">
            <a:extLst>
              <a:ext uri="{FF2B5EF4-FFF2-40B4-BE49-F238E27FC236}">
                <a16:creationId xmlns:a16="http://schemas.microsoft.com/office/drawing/2014/main" id="{41C01737-EFB7-0C2F-5079-934A9AAED51E}"/>
              </a:ext>
            </a:extLst>
          </p:cNvPr>
          <p:cNvPicPr>
            <a:picLocks noGrp="1" noChangeAspect="1"/>
          </p:cNvPicPr>
          <p:nvPr>
            <p:ph idx="1"/>
          </p:nvPr>
        </p:nvPicPr>
        <p:blipFill>
          <a:blip r:embed="rId2"/>
          <a:stretch>
            <a:fillRect/>
          </a:stretch>
        </p:blipFill>
        <p:spPr>
          <a:xfrm>
            <a:off x="2592925" y="2095932"/>
            <a:ext cx="8150160" cy="3390467"/>
          </a:xfrm>
        </p:spPr>
      </p:pic>
    </p:spTree>
    <p:extLst>
      <p:ext uri="{BB962C8B-B14F-4D97-AF65-F5344CB8AC3E}">
        <p14:creationId xmlns:p14="http://schemas.microsoft.com/office/powerpoint/2010/main" val="50920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0920-DBC9-D256-4FA4-5DD834624E3B}"/>
              </a:ext>
            </a:extLst>
          </p:cNvPr>
          <p:cNvSpPr>
            <a:spLocks noGrp="1"/>
          </p:cNvSpPr>
          <p:nvPr>
            <p:ph type="title"/>
          </p:nvPr>
        </p:nvSpPr>
        <p:spPr>
          <a:xfrm>
            <a:off x="2592925" y="624110"/>
            <a:ext cx="8911687" cy="845094"/>
          </a:xfrm>
        </p:spPr>
        <p:txBody>
          <a:bodyPr/>
          <a:lstStyle/>
          <a:p>
            <a:r>
              <a:rPr lang="en-IN" dirty="0">
                <a:latin typeface="Times New Roman" panose="02020603050405020304" pitchFamily="18" charset="0"/>
                <a:cs typeface="Times New Roman" panose="02020603050405020304" pitchFamily="18" charset="0"/>
              </a:rPr>
              <a:t>Probability Sampling</a:t>
            </a:r>
          </a:p>
        </p:txBody>
      </p:sp>
      <p:sp>
        <p:nvSpPr>
          <p:cNvPr id="3" name="Content Placeholder 2">
            <a:extLst>
              <a:ext uri="{FF2B5EF4-FFF2-40B4-BE49-F238E27FC236}">
                <a16:creationId xmlns:a16="http://schemas.microsoft.com/office/drawing/2014/main" id="{7BE0E345-600E-E8A4-A5A7-6992A91DE3CD}"/>
              </a:ext>
            </a:extLst>
          </p:cNvPr>
          <p:cNvSpPr>
            <a:spLocks noGrp="1"/>
          </p:cNvSpPr>
          <p:nvPr>
            <p:ph idx="1"/>
          </p:nvPr>
        </p:nvSpPr>
        <p:spPr>
          <a:xfrm>
            <a:off x="2589212" y="1356188"/>
            <a:ext cx="8915400" cy="5301465"/>
          </a:xfrm>
        </p:spPr>
        <p:txBody>
          <a:bodyPr>
            <a:normAutofit/>
          </a:bodyPr>
          <a:lstStyle/>
          <a:p>
            <a:pPr algn="just">
              <a:lnSpc>
                <a:spcPct val="150000"/>
              </a:lnSpc>
              <a:spcBef>
                <a:spcPts val="1029"/>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Simple Random Sampling</a:t>
            </a:r>
            <a:r>
              <a:rPr lang="en-US" sz="2400" b="0" i="0" dirty="0">
                <a:solidFill>
                  <a:srgbClr val="404040"/>
                </a:solidFill>
                <a:effectLst/>
                <a:latin typeface="Times New Roman" panose="02020603050405020304" pitchFamily="18" charset="0"/>
                <a:cs typeface="Times New Roman" panose="02020603050405020304" pitchFamily="18" charset="0"/>
              </a:rPr>
              <a:t>: Every member has an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equal</a:t>
            </a:r>
            <a:r>
              <a:rPr lang="en-US" sz="2400" b="0" i="0" dirty="0">
                <a:solidFill>
                  <a:srgbClr val="404040"/>
                </a:solidFill>
                <a:effectLst/>
                <a:latin typeface="Times New Roman" panose="02020603050405020304" pitchFamily="18" charset="0"/>
                <a:cs typeface="Times New Roman" panose="02020603050405020304" pitchFamily="18" charset="0"/>
              </a:rPr>
              <a:t> chance of selection.</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Stratified Sampling</a:t>
            </a:r>
            <a:r>
              <a:rPr lang="en-US" sz="2400" b="0" i="0" dirty="0">
                <a:solidFill>
                  <a:srgbClr val="404040"/>
                </a:solidFill>
                <a:effectLst/>
                <a:latin typeface="Times New Roman" panose="02020603050405020304" pitchFamily="18" charset="0"/>
                <a:cs typeface="Times New Roman" panose="02020603050405020304" pitchFamily="18" charset="0"/>
              </a:rPr>
              <a:t>: Population divided into </a:t>
            </a:r>
            <a:r>
              <a:rPr lang="en-US" sz="2400" dirty="0">
                <a:solidFill>
                  <a:schemeClr val="accent2">
                    <a:lumMod val="75000"/>
                  </a:schemeClr>
                </a:solidFill>
                <a:latin typeface="Times New Roman" panose="02020603050405020304" pitchFamily="18" charset="0"/>
                <a:cs typeface="Times New Roman" panose="02020603050405020304" pitchFamily="18" charset="0"/>
              </a:rPr>
              <a:t>subgroups</a:t>
            </a:r>
            <a:r>
              <a:rPr lang="en-US" sz="2400" b="0" i="0" dirty="0">
                <a:solidFill>
                  <a:srgbClr val="404040"/>
                </a:solidFill>
                <a:effectLst/>
                <a:latin typeface="Times New Roman" panose="02020603050405020304" pitchFamily="18" charset="0"/>
                <a:cs typeface="Times New Roman" panose="02020603050405020304" pitchFamily="18" charset="0"/>
              </a:rPr>
              <a:t> (strata), then </a:t>
            </a:r>
            <a:r>
              <a:rPr lang="en-US" sz="2400" dirty="0">
                <a:solidFill>
                  <a:schemeClr val="accent2">
                    <a:lumMod val="75000"/>
                  </a:schemeClr>
                </a:solidFill>
                <a:latin typeface="Times New Roman" panose="02020603050405020304" pitchFamily="18" charset="0"/>
                <a:cs typeface="Times New Roman" panose="02020603050405020304" pitchFamily="18" charset="0"/>
              </a:rPr>
              <a:t>random</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dirty="0">
                <a:solidFill>
                  <a:schemeClr val="accent2">
                    <a:lumMod val="75000"/>
                  </a:schemeClr>
                </a:solidFill>
                <a:latin typeface="Times New Roman" panose="02020603050405020304" pitchFamily="18" charset="0"/>
                <a:cs typeface="Times New Roman" panose="02020603050405020304" pitchFamily="18" charset="0"/>
              </a:rPr>
              <a:t>samples</a:t>
            </a:r>
            <a:r>
              <a:rPr lang="en-US" sz="2400" b="0" i="0" dirty="0">
                <a:solidFill>
                  <a:srgbClr val="404040"/>
                </a:solidFill>
                <a:effectLst/>
                <a:latin typeface="Times New Roman" panose="02020603050405020304" pitchFamily="18" charset="0"/>
                <a:cs typeface="Times New Roman" panose="02020603050405020304" pitchFamily="18" charset="0"/>
              </a:rPr>
              <a:t> are taken from each.</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Cluster Sampling</a:t>
            </a:r>
            <a:r>
              <a:rPr lang="en-US" sz="2400" b="0" i="0" dirty="0">
                <a:solidFill>
                  <a:srgbClr val="404040"/>
                </a:solidFill>
                <a:effectLst/>
                <a:latin typeface="Times New Roman" panose="02020603050405020304" pitchFamily="18" charset="0"/>
                <a:cs typeface="Times New Roman" panose="02020603050405020304" pitchFamily="18" charset="0"/>
              </a:rPr>
              <a:t>: Population divided into </a:t>
            </a:r>
            <a:r>
              <a:rPr lang="en-US" sz="2400" dirty="0">
                <a:solidFill>
                  <a:schemeClr val="accent2">
                    <a:lumMod val="75000"/>
                  </a:schemeClr>
                </a:solidFill>
                <a:latin typeface="Times New Roman" panose="02020603050405020304" pitchFamily="18" charset="0"/>
                <a:cs typeface="Times New Roman" panose="02020603050405020304" pitchFamily="18" charset="0"/>
              </a:rPr>
              <a:t>clusters</a:t>
            </a:r>
            <a:r>
              <a:rPr lang="en-US" sz="2400" b="0" i="0" dirty="0">
                <a:solidFill>
                  <a:srgbClr val="404040"/>
                </a:solidFill>
                <a:effectLst/>
                <a:latin typeface="Times New Roman" panose="02020603050405020304" pitchFamily="18" charset="0"/>
                <a:cs typeface="Times New Roman" panose="02020603050405020304" pitchFamily="18" charset="0"/>
              </a:rPr>
              <a:t> (e.g., cities), and </a:t>
            </a:r>
            <a:r>
              <a:rPr lang="en-US" sz="2400" dirty="0">
                <a:solidFill>
                  <a:schemeClr val="accent2">
                    <a:lumMod val="75000"/>
                  </a:schemeClr>
                </a:solidFill>
                <a:latin typeface="Times New Roman" panose="02020603050405020304" pitchFamily="18" charset="0"/>
                <a:cs typeface="Times New Roman" panose="02020603050405020304" pitchFamily="18" charset="0"/>
              </a:rPr>
              <a:t>entire</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dirty="0">
                <a:solidFill>
                  <a:schemeClr val="accent2">
                    <a:lumMod val="75000"/>
                  </a:schemeClr>
                </a:solidFill>
                <a:latin typeface="Times New Roman" panose="02020603050405020304" pitchFamily="18" charset="0"/>
                <a:cs typeface="Times New Roman" panose="02020603050405020304" pitchFamily="18" charset="0"/>
              </a:rPr>
              <a:t>clusters</a:t>
            </a:r>
            <a:r>
              <a:rPr lang="en-US" sz="2400" b="0" i="0" dirty="0">
                <a:solidFill>
                  <a:srgbClr val="404040"/>
                </a:solidFill>
                <a:effectLst/>
                <a:latin typeface="Times New Roman" panose="02020603050405020304" pitchFamily="18" charset="0"/>
                <a:cs typeface="Times New Roman" panose="02020603050405020304" pitchFamily="18" charset="0"/>
              </a:rPr>
              <a:t> are randomly selected.</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Systematic Sampling</a:t>
            </a:r>
            <a:r>
              <a:rPr lang="en-US" sz="2400" b="0" i="0" dirty="0">
                <a:solidFill>
                  <a:srgbClr val="404040"/>
                </a:solidFill>
                <a:effectLst/>
                <a:latin typeface="Times New Roman" panose="02020603050405020304" pitchFamily="18" charset="0"/>
                <a:cs typeface="Times New Roman" panose="02020603050405020304" pitchFamily="18" charset="0"/>
              </a:rPr>
              <a:t>: Selecting </a:t>
            </a:r>
            <a:r>
              <a:rPr lang="en-US" sz="2400" dirty="0">
                <a:solidFill>
                  <a:schemeClr val="accent2">
                    <a:lumMod val="75000"/>
                  </a:schemeClr>
                </a:solidFill>
                <a:latin typeface="Times New Roman" panose="02020603050405020304" pitchFamily="18" charset="0"/>
                <a:cs typeface="Times New Roman" panose="02020603050405020304" pitchFamily="18" charset="0"/>
              </a:rPr>
              <a:t>every</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i="1" dirty="0">
                <a:solidFill>
                  <a:schemeClr val="accent2">
                    <a:lumMod val="75000"/>
                  </a:schemeClr>
                </a:solidFill>
                <a:latin typeface="Times New Roman" panose="02020603050405020304" pitchFamily="18" charset="0"/>
                <a:cs typeface="Times New Roman" panose="02020603050405020304" pitchFamily="18" charset="0"/>
              </a:rPr>
              <a:t>k-</a:t>
            </a:r>
            <a:r>
              <a:rPr lang="en-US" sz="2400" i="1" dirty="0" err="1">
                <a:solidFill>
                  <a:schemeClr val="accent2">
                    <a:lumMod val="75000"/>
                  </a:schemeClr>
                </a:solidFill>
                <a:latin typeface="Times New Roman" panose="02020603050405020304" pitchFamily="18" charset="0"/>
                <a:cs typeface="Times New Roman" panose="02020603050405020304" pitchFamily="18" charset="0"/>
              </a:rPr>
              <a:t>th</a:t>
            </a:r>
            <a:r>
              <a:rPr lang="en-US" sz="2400" b="0" i="0" dirty="0">
                <a:solidFill>
                  <a:srgbClr val="404040"/>
                </a:solidFill>
                <a:effectLst/>
                <a:latin typeface="Times New Roman" panose="02020603050405020304" pitchFamily="18" charset="0"/>
                <a:cs typeface="Times New Roman" panose="02020603050405020304" pitchFamily="18" charset="0"/>
              </a:rPr>
              <a:t> element from a </a:t>
            </a:r>
            <a:r>
              <a:rPr lang="en-US" sz="2400" i="1" dirty="0">
                <a:solidFill>
                  <a:schemeClr val="accent2">
                    <a:lumMod val="75000"/>
                  </a:schemeClr>
                </a:solidFill>
                <a:latin typeface="Times New Roman" panose="02020603050405020304" pitchFamily="18" charset="0"/>
                <a:cs typeface="Times New Roman" panose="02020603050405020304" pitchFamily="18" charset="0"/>
              </a:rPr>
              <a:t>list</a:t>
            </a:r>
            <a:r>
              <a:rPr lang="en-US" sz="2400" b="0" i="0" dirty="0">
                <a:solidFill>
                  <a:srgbClr val="404040"/>
                </a:solidFill>
                <a:effectLst/>
                <a:latin typeface="Times New Roman" panose="02020603050405020304" pitchFamily="18" charset="0"/>
                <a:cs typeface="Times New Roman" panose="02020603050405020304" pitchFamily="18" charset="0"/>
              </a:rPr>
              <a:t>  (e.g., every 10th person).</a:t>
            </a:r>
          </a:p>
        </p:txBody>
      </p:sp>
    </p:spTree>
    <p:extLst>
      <p:ext uri="{BB962C8B-B14F-4D97-AF65-F5344CB8AC3E}">
        <p14:creationId xmlns:p14="http://schemas.microsoft.com/office/powerpoint/2010/main" val="1627704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C6F6-F42E-4508-8A13-2B16C93F3D1E}"/>
              </a:ext>
            </a:extLst>
          </p:cNvPr>
          <p:cNvSpPr>
            <a:spLocks noGrp="1"/>
          </p:cNvSpPr>
          <p:nvPr>
            <p:ph type="title"/>
          </p:nvPr>
        </p:nvSpPr>
        <p:spPr>
          <a:xfrm>
            <a:off x="2592925" y="624110"/>
            <a:ext cx="8911687" cy="680708"/>
          </a:xfrm>
        </p:spPr>
        <p:txBody>
          <a:bodyPr/>
          <a:lstStyle/>
          <a:p>
            <a:r>
              <a:rPr lang="en-IN" dirty="0"/>
              <a:t>Vectors in R</a:t>
            </a:r>
          </a:p>
        </p:txBody>
      </p:sp>
      <p:sp>
        <p:nvSpPr>
          <p:cNvPr id="3" name="Content Placeholder 2">
            <a:extLst>
              <a:ext uri="{FF2B5EF4-FFF2-40B4-BE49-F238E27FC236}">
                <a16:creationId xmlns:a16="http://schemas.microsoft.com/office/drawing/2014/main" id="{BA5EC9C5-F8C9-FF23-0D08-C5C730D284C0}"/>
              </a:ext>
            </a:extLst>
          </p:cNvPr>
          <p:cNvSpPr>
            <a:spLocks noGrp="1"/>
          </p:cNvSpPr>
          <p:nvPr>
            <p:ph idx="1"/>
          </p:nvPr>
        </p:nvSpPr>
        <p:spPr>
          <a:xfrm>
            <a:off x="2589212" y="1428108"/>
            <a:ext cx="8915400" cy="4483114"/>
          </a:xfrm>
        </p:spPr>
        <p:txBody>
          <a:bodyPr>
            <a:normAutofit/>
          </a:bodyPr>
          <a:lstStyle/>
          <a:p>
            <a:pPr algn="just"/>
            <a:r>
              <a:rPr lang="en-US" sz="2400" dirty="0">
                <a:latin typeface="Times New Roman" panose="02020603050405020304" pitchFamily="18" charset="0"/>
                <a:cs typeface="Times New Roman" panose="02020603050405020304" pitchFamily="18" charset="0"/>
              </a:rPr>
              <a:t>A vector is simply a list of items that are of the </a:t>
            </a:r>
            <a:r>
              <a:rPr lang="en-US" sz="2400" b="1" dirty="0">
                <a:latin typeface="Times New Roman" panose="02020603050405020304" pitchFamily="18" charset="0"/>
                <a:cs typeface="Times New Roman" panose="02020603050405020304" pitchFamily="18" charset="0"/>
              </a:rPr>
              <a:t>same type</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To </a:t>
            </a:r>
            <a:r>
              <a:rPr lang="en-US" sz="2400" b="1" dirty="0">
                <a:latin typeface="Times New Roman" panose="02020603050405020304" pitchFamily="18" charset="0"/>
                <a:cs typeface="Times New Roman" panose="02020603050405020304" pitchFamily="18" charset="0"/>
              </a:rPr>
              <a:t>combine</a:t>
            </a:r>
            <a:r>
              <a:rPr lang="en-US" sz="2400" dirty="0">
                <a:latin typeface="Times New Roman" panose="02020603050405020304" pitchFamily="18" charset="0"/>
                <a:cs typeface="Times New Roman" panose="02020603050405020304" pitchFamily="18" charset="0"/>
              </a:rPr>
              <a:t> the list of items into a vector, </a:t>
            </a:r>
            <a:r>
              <a:rPr lang="en-US" sz="2400" b="1" dirty="0">
                <a:latin typeface="Times New Roman" panose="02020603050405020304" pitchFamily="18" charset="0"/>
                <a:cs typeface="Times New Roman" panose="02020603050405020304" pitchFamily="18" charset="0"/>
              </a:rPr>
              <a:t>use the c() </a:t>
            </a:r>
            <a:r>
              <a:rPr lang="en-US" sz="2400" dirty="0">
                <a:latin typeface="Times New Roman" panose="02020603050405020304" pitchFamily="18" charset="0"/>
                <a:cs typeface="Times New Roman" panose="02020603050405020304" pitchFamily="18" charset="0"/>
              </a:rPr>
              <a:t>function and separate the items by a comma.</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F4E4BF9-EBAF-1CE8-3FFD-4D0D81D5B7E9}"/>
              </a:ext>
            </a:extLst>
          </p:cNvPr>
          <p:cNvPicPr>
            <a:picLocks noChangeAspect="1"/>
          </p:cNvPicPr>
          <p:nvPr/>
        </p:nvPicPr>
        <p:blipFill>
          <a:blip r:embed="rId2"/>
          <a:stretch>
            <a:fillRect/>
          </a:stretch>
        </p:blipFill>
        <p:spPr>
          <a:xfrm>
            <a:off x="2589212" y="2838792"/>
            <a:ext cx="4887007" cy="2762636"/>
          </a:xfrm>
          <a:prstGeom prst="rect">
            <a:avLst/>
          </a:prstGeom>
        </p:spPr>
      </p:pic>
    </p:spTree>
    <p:extLst>
      <p:ext uri="{BB962C8B-B14F-4D97-AF65-F5344CB8AC3E}">
        <p14:creationId xmlns:p14="http://schemas.microsoft.com/office/powerpoint/2010/main" val="969604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AFE2-9799-4AFE-B35F-C5A4DCA69BBD}"/>
              </a:ext>
            </a:extLst>
          </p:cNvPr>
          <p:cNvSpPr>
            <a:spLocks noGrp="1"/>
          </p:cNvSpPr>
          <p:nvPr>
            <p:ph type="title"/>
          </p:nvPr>
        </p:nvSpPr>
        <p:spPr>
          <a:xfrm>
            <a:off x="2592925" y="624110"/>
            <a:ext cx="8911687" cy="855369"/>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To create a vector with numerical values in a sequence,</a:t>
            </a:r>
            <a:br>
              <a:rPr lang="en-US"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use the </a:t>
            </a:r>
            <a:r>
              <a:rPr lang="en-US" sz="2400" dirty="0">
                <a:solidFill>
                  <a:srgbClr val="FF0000"/>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operator:</a:t>
            </a:r>
            <a:endParaRPr lang="en-IN" sz="2400" dirty="0">
              <a:solidFill>
                <a:schemeClr val="tx1"/>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BF331BE7-7F7A-D63D-4B64-7A70E8C4E012}"/>
              </a:ext>
            </a:extLst>
          </p:cNvPr>
          <p:cNvPicPr>
            <a:picLocks noGrp="1" noChangeAspect="1"/>
          </p:cNvPicPr>
          <p:nvPr>
            <p:ph idx="1"/>
          </p:nvPr>
        </p:nvPicPr>
        <p:blipFill>
          <a:blip r:embed="rId2"/>
          <a:stretch>
            <a:fillRect/>
          </a:stretch>
        </p:blipFill>
        <p:spPr>
          <a:xfrm>
            <a:off x="1284395" y="1671050"/>
            <a:ext cx="10454354" cy="3515899"/>
          </a:xfrm>
        </p:spPr>
      </p:pic>
    </p:spTree>
    <p:extLst>
      <p:ext uri="{BB962C8B-B14F-4D97-AF65-F5344CB8AC3E}">
        <p14:creationId xmlns:p14="http://schemas.microsoft.com/office/powerpoint/2010/main" val="462355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D2B9E2-7300-6C77-C396-B6F502584B4B}"/>
              </a:ext>
            </a:extLst>
          </p:cNvPr>
          <p:cNvPicPr>
            <a:picLocks noChangeAspect="1"/>
          </p:cNvPicPr>
          <p:nvPr/>
        </p:nvPicPr>
        <p:blipFill>
          <a:blip r:embed="rId2"/>
          <a:stretch>
            <a:fillRect/>
          </a:stretch>
        </p:blipFill>
        <p:spPr>
          <a:xfrm>
            <a:off x="2564527" y="948833"/>
            <a:ext cx="8506636" cy="4547869"/>
          </a:xfrm>
          <a:prstGeom prst="rect">
            <a:avLst/>
          </a:prstGeom>
        </p:spPr>
      </p:pic>
    </p:spTree>
    <p:extLst>
      <p:ext uri="{BB962C8B-B14F-4D97-AF65-F5344CB8AC3E}">
        <p14:creationId xmlns:p14="http://schemas.microsoft.com/office/powerpoint/2010/main" val="1531767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123A-AD43-CEB7-5549-CA1184AEBA0E}"/>
              </a:ext>
            </a:extLst>
          </p:cNvPr>
          <p:cNvSpPr>
            <a:spLocks noGrp="1"/>
          </p:cNvSpPr>
          <p:nvPr>
            <p:ph type="title"/>
          </p:nvPr>
        </p:nvSpPr>
        <p:spPr>
          <a:xfrm>
            <a:off x="2592925" y="624110"/>
            <a:ext cx="8911687" cy="711530"/>
          </a:xfrm>
        </p:spPr>
        <p:txBody>
          <a:bodyPr/>
          <a:lstStyle/>
          <a:p>
            <a:r>
              <a:rPr lang="en-IN" dirty="0"/>
              <a:t>Accessing Elements</a:t>
            </a:r>
          </a:p>
        </p:txBody>
      </p:sp>
      <p:pic>
        <p:nvPicPr>
          <p:cNvPr id="5" name="Content Placeholder 4">
            <a:extLst>
              <a:ext uri="{FF2B5EF4-FFF2-40B4-BE49-F238E27FC236}">
                <a16:creationId xmlns:a16="http://schemas.microsoft.com/office/drawing/2014/main" id="{5C079C22-B5D4-7934-D2C9-2D716198C228}"/>
              </a:ext>
            </a:extLst>
          </p:cNvPr>
          <p:cNvPicPr>
            <a:picLocks noGrp="1" noChangeAspect="1"/>
          </p:cNvPicPr>
          <p:nvPr>
            <p:ph idx="1"/>
          </p:nvPr>
        </p:nvPicPr>
        <p:blipFill>
          <a:blip r:embed="rId2"/>
          <a:stretch>
            <a:fillRect/>
          </a:stretch>
        </p:blipFill>
        <p:spPr>
          <a:xfrm>
            <a:off x="2675118" y="1257683"/>
            <a:ext cx="6099012" cy="4603502"/>
          </a:xfrm>
        </p:spPr>
      </p:pic>
    </p:spTree>
    <p:extLst>
      <p:ext uri="{BB962C8B-B14F-4D97-AF65-F5344CB8AC3E}">
        <p14:creationId xmlns:p14="http://schemas.microsoft.com/office/powerpoint/2010/main" val="1942608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0109-49E6-A8BC-03DB-D87E07D1EA3C}"/>
              </a:ext>
            </a:extLst>
          </p:cNvPr>
          <p:cNvSpPr>
            <a:spLocks noGrp="1"/>
          </p:cNvSpPr>
          <p:nvPr>
            <p:ph type="title"/>
          </p:nvPr>
        </p:nvSpPr>
        <p:spPr>
          <a:xfrm>
            <a:off x="2592925" y="624110"/>
            <a:ext cx="8911687" cy="865643"/>
          </a:xfrm>
        </p:spPr>
        <p:txBody>
          <a:bodyPr/>
          <a:lstStyle/>
          <a:p>
            <a:r>
              <a:rPr lang="en-IN" dirty="0"/>
              <a:t>R Lists</a:t>
            </a:r>
          </a:p>
        </p:txBody>
      </p:sp>
      <p:sp>
        <p:nvSpPr>
          <p:cNvPr id="3" name="Content Placeholder 2">
            <a:extLst>
              <a:ext uri="{FF2B5EF4-FFF2-40B4-BE49-F238E27FC236}">
                <a16:creationId xmlns:a16="http://schemas.microsoft.com/office/drawing/2014/main" id="{D55FF9B3-50F7-6D34-AA56-2F56EEDF8632}"/>
              </a:ext>
            </a:extLst>
          </p:cNvPr>
          <p:cNvSpPr>
            <a:spLocks noGrp="1"/>
          </p:cNvSpPr>
          <p:nvPr>
            <p:ph idx="1"/>
          </p:nvPr>
        </p:nvSpPr>
        <p:spPr>
          <a:xfrm>
            <a:off x="2589212" y="1232899"/>
            <a:ext cx="8915400" cy="4678323"/>
          </a:xfrm>
        </p:spPr>
        <p:txBody>
          <a:bodyPr>
            <a:normAutofit/>
          </a:bodyPr>
          <a:lstStyle/>
          <a:p>
            <a:r>
              <a:rPr lang="en-US" sz="2400" dirty="0">
                <a:latin typeface="Times New Roman" panose="02020603050405020304" pitchFamily="18" charset="0"/>
                <a:cs typeface="Times New Roman" panose="02020603050405020304" pitchFamily="18" charset="0"/>
              </a:rPr>
              <a:t>A list in R can contain many different data types inside it. A list is a collection of data which is ordered and changeable.</a:t>
            </a:r>
          </a:p>
          <a:p>
            <a:pPr marL="0" indent="0">
              <a:buNone/>
            </a:pPr>
            <a:r>
              <a:rPr lang="en-US" sz="2400" b="0" i="0" dirty="0">
                <a:solidFill>
                  <a:srgbClr val="708090"/>
                </a:solidFill>
                <a:effectLst/>
                <a:latin typeface="Consolas" panose="020B0609020204030204" pitchFamily="49" charset="0"/>
              </a:rPr>
              <a:t># List of strings</a:t>
            </a:r>
            <a:br>
              <a:rPr lang="en-US" sz="2400" b="0" i="0" dirty="0">
                <a:solidFill>
                  <a:srgbClr val="708090"/>
                </a:solidFill>
                <a:effectLst/>
                <a:latin typeface="Consolas" panose="020B0609020204030204" pitchFamily="49" charset="0"/>
              </a:rPr>
            </a:br>
            <a:r>
              <a:rPr lang="en-US" sz="2400" b="0" i="0" dirty="0" err="1">
                <a:solidFill>
                  <a:srgbClr val="000000"/>
                </a:solidFill>
                <a:effectLst/>
                <a:latin typeface="Consolas" panose="020B0609020204030204" pitchFamily="49" charset="0"/>
              </a:rPr>
              <a:t>thislist</a:t>
            </a:r>
            <a:r>
              <a:rPr lang="en-US" sz="2400" b="0" i="0" dirty="0">
                <a:solidFill>
                  <a:srgbClr val="000000"/>
                </a:solidFill>
                <a:effectLst/>
                <a:latin typeface="Consolas" panose="020B0609020204030204" pitchFamily="49" charset="0"/>
              </a:rPr>
              <a:t> &lt;- list(</a:t>
            </a:r>
            <a:r>
              <a:rPr lang="en-US" sz="2400" b="0" i="0" dirty="0">
                <a:solidFill>
                  <a:srgbClr val="008000"/>
                </a:solidFill>
                <a:effectLst/>
                <a:latin typeface="Consolas" panose="020B0609020204030204" pitchFamily="49" charset="0"/>
              </a:rPr>
              <a:t>"apple"</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"banana"</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"cherry"</a:t>
            </a:r>
            <a:r>
              <a:rPr lang="en-US" sz="2400" b="0" i="0" dirty="0">
                <a:solidFill>
                  <a:srgbClr val="000000"/>
                </a:solidFill>
                <a:effectLst/>
                <a:latin typeface="Consolas" panose="020B0609020204030204" pitchFamily="49" charset="0"/>
              </a:rPr>
              <a:t>)</a:t>
            </a:r>
            <a:br>
              <a:rPr lang="en-US" sz="2400" dirty="0"/>
            </a:br>
            <a:r>
              <a:rPr lang="en-US" sz="2400" b="0" i="0" dirty="0">
                <a:solidFill>
                  <a:srgbClr val="708090"/>
                </a:solidFill>
                <a:effectLst/>
                <a:latin typeface="Consolas" panose="020B0609020204030204" pitchFamily="49" charset="0"/>
              </a:rPr>
              <a:t># Print the list</a:t>
            </a:r>
            <a:br>
              <a:rPr lang="en-US" sz="2400" b="0" i="0" dirty="0">
                <a:solidFill>
                  <a:srgbClr val="708090"/>
                </a:solidFill>
                <a:effectLst/>
                <a:latin typeface="Consolas" panose="020B0609020204030204" pitchFamily="49" charset="0"/>
              </a:rPr>
            </a:br>
            <a:r>
              <a:rPr lang="en-US" sz="2400" b="0" i="0" dirty="0" err="1">
                <a:solidFill>
                  <a:srgbClr val="000000"/>
                </a:solidFill>
                <a:effectLst/>
                <a:latin typeface="Consolas" panose="020B0609020204030204" pitchFamily="49" charset="0"/>
              </a:rPr>
              <a:t>thislist</a:t>
            </a:r>
            <a:endParaRPr lang="en-US" sz="2400" b="0" i="0" dirty="0">
              <a:solidFill>
                <a:srgbClr val="000000"/>
              </a:solidFill>
              <a:effectLst/>
              <a:latin typeface="Consolas" panose="020B0609020204030204" pitchFamily="49" charset="0"/>
            </a:endParaRPr>
          </a:p>
          <a:p>
            <a:pPr marL="0" indent="0">
              <a:buNone/>
            </a:pPr>
            <a:r>
              <a:rPr lang="en-US" sz="2400" b="0" i="0" dirty="0" err="1">
                <a:solidFill>
                  <a:srgbClr val="000000"/>
                </a:solidFill>
                <a:effectLst/>
                <a:latin typeface="Consolas" panose="020B0609020204030204" pitchFamily="49" charset="0"/>
              </a:rPr>
              <a:t>thislist</a:t>
            </a:r>
            <a:r>
              <a:rPr lang="en-US" sz="2400" b="0" i="0" dirty="0">
                <a:solidFill>
                  <a:srgbClr val="000000"/>
                </a:solidFill>
                <a:effectLst/>
                <a:latin typeface="Consolas" panose="020B0609020204030204" pitchFamily="49" charset="0"/>
              </a:rPr>
              <a:t>[</a:t>
            </a:r>
            <a:r>
              <a:rPr lang="en-US" sz="2400" b="0" i="0" dirty="0">
                <a:solidFill>
                  <a:srgbClr val="990055"/>
                </a:solidFill>
                <a:effectLst/>
                <a:latin typeface="Consolas" panose="020B0609020204030204" pitchFamily="49" charset="0"/>
              </a:rPr>
              <a:t>1</a:t>
            </a:r>
            <a:r>
              <a:rPr lang="en-US" sz="2400" b="0" i="0" dirty="0">
                <a:solidFill>
                  <a:srgbClr val="000000"/>
                </a:solidFill>
                <a:effectLst/>
                <a:latin typeface="Consolas" panose="020B0609020204030204" pitchFamily="49" charset="0"/>
              </a:rPr>
              <a:t>]</a:t>
            </a:r>
          </a:p>
          <a:p>
            <a:pPr marL="0" indent="0">
              <a:buNone/>
            </a:pPr>
            <a:r>
              <a:rPr lang="en-US" sz="2400" b="0" i="0" dirty="0" err="1">
                <a:solidFill>
                  <a:srgbClr val="000000"/>
                </a:solidFill>
                <a:effectLst/>
                <a:latin typeface="Consolas" panose="020B0609020204030204" pitchFamily="49" charset="0"/>
              </a:rPr>
              <a:t>thislist</a:t>
            </a:r>
            <a:r>
              <a:rPr lang="en-US" sz="2400" b="0" i="0" dirty="0">
                <a:solidFill>
                  <a:srgbClr val="000000"/>
                </a:solidFill>
                <a:effectLst/>
                <a:latin typeface="Consolas" panose="020B0609020204030204" pitchFamily="49" charset="0"/>
              </a:rPr>
              <a:t>[</a:t>
            </a:r>
            <a:r>
              <a:rPr lang="en-US" sz="2400" b="0" i="0" dirty="0">
                <a:solidFill>
                  <a:srgbClr val="990055"/>
                </a:solidFill>
                <a:effectLst/>
                <a:latin typeface="Consolas" panose="020B0609020204030204" pitchFamily="49" charset="0"/>
              </a:rPr>
              <a:t>1</a:t>
            </a:r>
            <a:r>
              <a:rPr lang="en-US" sz="2400" b="0" i="0" dirty="0">
                <a:solidFill>
                  <a:srgbClr val="000000"/>
                </a:solidFill>
                <a:effectLst/>
                <a:latin typeface="Consolas" panose="020B0609020204030204" pitchFamily="49" charset="0"/>
              </a:rPr>
              <a:t>] &lt;- </a:t>
            </a:r>
            <a:r>
              <a:rPr lang="en-US" sz="2400" b="0" i="0" dirty="0">
                <a:solidFill>
                  <a:srgbClr val="008000"/>
                </a:solidFill>
                <a:effectLst/>
                <a:latin typeface="Consolas" panose="020B0609020204030204" pitchFamily="49" charset="0"/>
              </a:rPr>
              <a:t>"blackcurrant"</a:t>
            </a:r>
            <a:br>
              <a:rPr lang="en-US" sz="2400" dirty="0"/>
            </a:br>
            <a:r>
              <a:rPr lang="en-US" sz="2400" b="0" i="0" dirty="0">
                <a:solidFill>
                  <a:srgbClr val="708090"/>
                </a:solidFill>
                <a:effectLst/>
                <a:latin typeface="Consolas" panose="020B0609020204030204" pitchFamily="49" charset="0"/>
              </a:rPr>
              <a:t># Print the updated list</a:t>
            </a:r>
            <a:br>
              <a:rPr lang="en-US" sz="2400" b="0" i="0" dirty="0">
                <a:solidFill>
                  <a:srgbClr val="708090"/>
                </a:solidFill>
                <a:effectLst/>
                <a:latin typeface="Consolas" panose="020B0609020204030204" pitchFamily="49" charset="0"/>
              </a:rPr>
            </a:br>
            <a:r>
              <a:rPr lang="en-US" sz="2400" b="0" i="0" dirty="0" err="1">
                <a:solidFill>
                  <a:srgbClr val="000000"/>
                </a:solidFill>
                <a:effectLst/>
                <a:latin typeface="Consolas" panose="020B0609020204030204" pitchFamily="49" charset="0"/>
              </a:rPr>
              <a:t>thislist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507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5CACF5-5967-2F49-94CD-AA713D41C036}"/>
              </a:ext>
            </a:extLst>
          </p:cNvPr>
          <p:cNvPicPr>
            <a:picLocks noGrp="1" noChangeAspect="1"/>
          </p:cNvPicPr>
          <p:nvPr>
            <p:ph idx="1"/>
          </p:nvPr>
        </p:nvPicPr>
        <p:blipFill>
          <a:blip r:embed="rId2"/>
          <a:stretch>
            <a:fillRect/>
          </a:stretch>
        </p:blipFill>
        <p:spPr>
          <a:xfrm>
            <a:off x="3040304" y="561652"/>
            <a:ext cx="4429007" cy="5902521"/>
          </a:xfrm>
        </p:spPr>
      </p:pic>
    </p:spTree>
    <p:extLst>
      <p:ext uri="{BB962C8B-B14F-4D97-AF65-F5344CB8AC3E}">
        <p14:creationId xmlns:p14="http://schemas.microsoft.com/office/powerpoint/2010/main" val="3237668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1AFA-B0AF-B27F-532C-CD998B1B8C34}"/>
              </a:ext>
            </a:extLst>
          </p:cNvPr>
          <p:cNvSpPr>
            <a:spLocks noGrp="1"/>
          </p:cNvSpPr>
          <p:nvPr>
            <p:ph type="title"/>
          </p:nvPr>
        </p:nvSpPr>
        <p:spPr/>
        <p:txBody>
          <a:bodyPr/>
          <a:lstStyle/>
          <a:p>
            <a:r>
              <a:rPr lang="en-IN" dirty="0"/>
              <a:t>Length of List</a:t>
            </a:r>
          </a:p>
        </p:txBody>
      </p:sp>
      <p:pic>
        <p:nvPicPr>
          <p:cNvPr id="5" name="Content Placeholder 4">
            <a:extLst>
              <a:ext uri="{FF2B5EF4-FFF2-40B4-BE49-F238E27FC236}">
                <a16:creationId xmlns:a16="http://schemas.microsoft.com/office/drawing/2014/main" id="{640932A5-9ACF-3884-364B-46B74C523B1F}"/>
              </a:ext>
            </a:extLst>
          </p:cNvPr>
          <p:cNvPicPr>
            <a:picLocks noGrp="1" noChangeAspect="1"/>
          </p:cNvPicPr>
          <p:nvPr>
            <p:ph idx="1"/>
          </p:nvPr>
        </p:nvPicPr>
        <p:blipFill>
          <a:blip r:embed="rId2"/>
          <a:stretch>
            <a:fillRect/>
          </a:stretch>
        </p:blipFill>
        <p:spPr>
          <a:xfrm>
            <a:off x="2849363" y="1404135"/>
            <a:ext cx="4137064" cy="4814478"/>
          </a:xfrm>
        </p:spPr>
      </p:pic>
    </p:spTree>
    <p:extLst>
      <p:ext uri="{BB962C8B-B14F-4D97-AF65-F5344CB8AC3E}">
        <p14:creationId xmlns:p14="http://schemas.microsoft.com/office/powerpoint/2010/main" val="4247265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AA44-3F14-C4DB-FA6D-9EBE8E2E95C9}"/>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To add an item to the right of a specified index, add "</a:t>
            </a:r>
            <a:r>
              <a:rPr lang="en-US" sz="2400" dirty="0">
                <a:solidFill>
                  <a:srgbClr val="FF0000"/>
                </a:solidFill>
                <a:latin typeface="Times New Roman" panose="02020603050405020304" pitchFamily="18" charset="0"/>
                <a:cs typeface="Times New Roman" panose="02020603050405020304" pitchFamily="18" charset="0"/>
              </a:rPr>
              <a:t>after=index </a:t>
            </a:r>
            <a:r>
              <a:rPr lang="en-US" sz="2400" dirty="0">
                <a:latin typeface="Times New Roman" panose="02020603050405020304" pitchFamily="18" charset="0"/>
                <a:cs typeface="Times New Roman" panose="02020603050405020304" pitchFamily="18" charset="0"/>
              </a:rPr>
              <a:t>number" in the </a:t>
            </a:r>
            <a:r>
              <a:rPr lang="en-US" sz="2400" dirty="0">
                <a:solidFill>
                  <a:srgbClr val="FF0000"/>
                </a:solidFill>
                <a:latin typeface="Times New Roman" panose="02020603050405020304" pitchFamily="18" charset="0"/>
                <a:cs typeface="Times New Roman" panose="02020603050405020304" pitchFamily="18" charset="0"/>
              </a:rPr>
              <a:t>append() </a:t>
            </a:r>
            <a:r>
              <a:rPr lang="en-US" sz="2400" dirty="0">
                <a:latin typeface="Times New Roman" panose="02020603050405020304" pitchFamily="18" charset="0"/>
                <a:cs typeface="Times New Roman" panose="02020603050405020304" pitchFamily="18" charset="0"/>
              </a:rPr>
              <a:t>function:</a:t>
            </a:r>
            <a:endParaRPr lang="en-IN" sz="24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B7ABE009-94EA-70D2-A9E8-676322849B50}"/>
              </a:ext>
            </a:extLst>
          </p:cNvPr>
          <p:cNvPicPr>
            <a:picLocks noGrp="1" noChangeAspect="1"/>
          </p:cNvPicPr>
          <p:nvPr>
            <p:ph idx="1"/>
          </p:nvPr>
        </p:nvPicPr>
        <p:blipFill>
          <a:blip r:embed="rId2"/>
          <a:stretch>
            <a:fillRect/>
          </a:stretch>
        </p:blipFill>
        <p:spPr>
          <a:xfrm>
            <a:off x="2592925" y="1549827"/>
            <a:ext cx="5318176" cy="3318274"/>
          </a:xfrm>
        </p:spPr>
      </p:pic>
    </p:spTree>
    <p:extLst>
      <p:ext uri="{BB962C8B-B14F-4D97-AF65-F5344CB8AC3E}">
        <p14:creationId xmlns:p14="http://schemas.microsoft.com/office/powerpoint/2010/main" val="277830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CF9B-B6F0-997A-A15F-D35A9BFA50DB}"/>
              </a:ext>
            </a:extLst>
          </p:cNvPr>
          <p:cNvSpPr>
            <a:spLocks noGrp="1"/>
          </p:cNvSpPr>
          <p:nvPr>
            <p:ph type="title"/>
          </p:nvPr>
        </p:nvSpPr>
        <p:spPr/>
        <p:txBody>
          <a:bodyPr>
            <a:normAutofit fontScale="90000"/>
          </a:bodyPr>
          <a:lstStyle/>
          <a:p>
            <a:r>
              <a:rPr lang="en-IN" dirty="0"/>
              <a:t>Remove List Items</a:t>
            </a:r>
            <a:br>
              <a:rPr lang="en-IN" dirty="0"/>
            </a:br>
            <a:r>
              <a:rPr lang="en-US" sz="2700" b="0" i="0" dirty="0">
                <a:solidFill>
                  <a:srgbClr val="000000"/>
                </a:solidFill>
                <a:effectLst/>
                <a:latin typeface="Times New Roman" panose="02020603050405020304" pitchFamily="18" charset="0"/>
                <a:cs typeface="Times New Roman" panose="02020603050405020304" pitchFamily="18" charset="0"/>
              </a:rPr>
              <a:t>The following example creates a new, updated list without an "apple" item:</a:t>
            </a:r>
            <a:endParaRPr lang="en-IN" sz="27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8B037D4-FD86-55D9-211B-B4BE180E1AB7}"/>
              </a:ext>
            </a:extLst>
          </p:cNvPr>
          <p:cNvPicPr>
            <a:picLocks noGrp="1" noChangeAspect="1"/>
          </p:cNvPicPr>
          <p:nvPr>
            <p:ph idx="1"/>
          </p:nvPr>
        </p:nvPicPr>
        <p:blipFill>
          <a:blip r:embed="rId2"/>
          <a:stretch>
            <a:fillRect/>
          </a:stretch>
        </p:blipFill>
        <p:spPr>
          <a:xfrm>
            <a:off x="2592925" y="1524791"/>
            <a:ext cx="7146976" cy="3605112"/>
          </a:xfrm>
        </p:spPr>
      </p:pic>
    </p:spTree>
    <p:extLst>
      <p:ext uri="{BB962C8B-B14F-4D97-AF65-F5344CB8AC3E}">
        <p14:creationId xmlns:p14="http://schemas.microsoft.com/office/powerpoint/2010/main" val="3810011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30CF-14B0-6D3D-23DE-90D9F89C0BAB}"/>
              </a:ext>
            </a:extLst>
          </p:cNvPr>
          <p:cNvSpPr>
            <a:spLocks noGrp="1"/>
          </p:cNvSpPr>
          <p:nvPr>
            <p:ph type="title"/>
          </p:nvPr>
        </p:nvSpPr>
        <p:spPr/>
        <p:txBody>
          <a:bodyPr/>
          <a:lstStyle/>
          <a:p>
            <a:r>
              <a:rPr lang="en-IN" dirty="0"/>
              <a:t>Range of Indexes</a:t>
            </a:r>
          </a:p>
        </p:txBody>
      </p:sp>
      <p:pic>
        <p:nvPicPr>
          <p:cNvPr id="5" name="Content Placeholder 4">
            <a:extLst>
              <a:ext uri="{FF2B5EF4-FFF2-40B4-BE49-F238E27FC236}">
                <a16:creationId xmlns:a16="http://schemas.microsoft.com/office/drawing/2014/main" id="{BC6EA955-0681-F510-77E4-45D1BA048A45}"/>
              </a:ext>
            </a:extLst>
          </p:cNvPr>
          <p:cNvPicPr>
            <a:picLocks noGrp="1" noChangeAspect="1"/>
          </p:cNvPicPr>
          <p:nvPr>
            <p:ph idx="1"/>
          </p:nvPr>
        </p:nvPicPr>
        <p:blipFill>
          <a:blip r:embed="rId2"/>
          <a:stretch>
            <a:fillRect/>
          </a:stretch>
        </p:blipFill>
        <p:spPr>
          <a:xfrm>
            <a:off x="2496746" y="1376949"/>
            <a:ext cx="8915400" cy="3031236"/>
          </a:xfrm>
        </p:spPr>
      </p:pic>
    </p:spTree>
    <p:extLst>
      <p:ext uri="{BB962C8B-B14F-4D97-AF65-F5344CB8AC3E}">
        <p14:creationId xmlns:p14="http://schemas.microsoft.com/office/powerpoint/2010/main" val="131673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680A-B0C3-7A23-A3C3-90BD5E0CD4F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Non-Probability Sampling</a:t>
            </a:r>
          </a:p>
        </p:txBody>
      </p:sp>
      <p:sp>
        <p:nvSpPr>
          <p:cNvPr id="3" name="Content Placeholder 2">
            <a:extLst>
              <a:ext uri="{FF2B5EF4-FFF2-40B4-BE49-F238E27FC236}">
                <a16:creationId xmlns:a16="http://schemas.microsoft.com/office/drawing/2014/main" id="{A7D971FA-175D-4F2C-7301-44B667F385AF}"/>
              </a:ext>
            </a:extLst>
          </p:cNvPr>
          <p:cNvSpPr>
            <a:spLocks noGrp="1"/>
          </p:cNvSpPr>
          <p:nvPr>
            <p:ph idx="1"/>
          </p:nvPr>
        </p:nvSpPr>
        <p:spPr>
          <a:xfrm>
            <a:off x="2589212" y="1489753"/>
            <a:ext cx="8915400" cy="4421469"/>
          </a:xfrm>
        </p:spPr>
        <p:txBody>
          <a:bodyPr/>
          <a:lstStyle/>
          <a:p>
            <a:pPr algn="just">
              <a:lnSpc>
                <a:spcPct val="150000"/>
              </a:lnSpc>
              <a:spcBef>
                <a:spcPts val="1029"/>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Convenience Sampling</a:t>
            </a:r>
            <a:r>
              <a:rPr lang="en-US" sz="2400" b="0" i="0" dirty="0">
                <a:solidFill>
                  <a:srgbClr val="404040"/>
                </a:solidFill>
                <a:effectLst/>
                <a:latin typeface="Times New Roman" panose="02020603050405020304" pitchFamily="18" charset="0"/>
                <a:cs typeface="Times New Roman" panose="02020603050405020304" pitchFamily="18" charset="0"/>
              </a:rPr>
              <a:t>: Using readily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available</a:t>
            </a:r>
            <a:r>
              <a:rPr lang="en-US" sz="2400" b="0" i="0" dirty="0">
                <a:solidFill>
                  <a:srgbClr val="404040"/>
                </a:solidFill>
                <a:effectLst/>
                <a:latin typeface="Times New Roman" panose="02020603050405020304" pitchFamily="18" charset="0"/>
                <a:cs typeface="Times New Roman" panose="02020603050405020304" pitchFamily="18" charset="0"/>
              </a:rPr>
              <a:t> subjects (e.g., online surveys).</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Purposive Sampling</a:t>
            </a:r>
            <a:r>
              <a:rPr lang="en-US" sz="2400" b="0" i="0" dirty="0">
                <a:solidFill>
                  <a:srgbClr val="404040"/>
                </a:solidFill>
                <a:effectLst/>
                <a:latin typeface="Times New Roman" panose="02020603050405020304" pitchFamily="18" charset="0"/>
                <a:cs typeface="Times New Roman" panose="02020603050405020304" pitchFamily="18" charset="0"/>
              </a:rPr>
              <a:t>: Selecting subjects based on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researcher’s</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judgment</a:t>
            </a:r>
            <a:r>
              <a:rPr lang="en-US" sz="2400" b="0" i="0" dirty="0">
                <a:solidFill>
                  <a:srgbClr val="404040"/>
                </a:solidFill>
                <a:effectLst/>
                <a:latin typeface="Times New Roman" panose="02020603050405020304" pitchFamily="18" charset="0"/>
                <a:cs typeface="Times New Roman" panose="02020603050405020304" pitchFamily="18" charset="0"/>
              </a:rPr>
              <a:t>.</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Snowball Sampling</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Existing</a:t>
            </a:r>
            <a:r>
              <a:rPr lang="en-US" sz="2400" b="0" i="0" dirty="0">
                <a:solidFill>
                  <a:srgbClr val="404040"/>
                </a:solidFill>
                <a:effectLst/>
                <a:latin typeface="Times New Roman" panose="02020603050405020304" pitchFamily="18" charset="0"/>
                <a:cs typeface="Times New Roman" panose="02020603050405020304" pitchFamily="18" charset="0"/>
              </a:rPr>
              <a:t> participants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recruit</a:t>
            </a:r>
            <a:r>
              <a:rPr lang="en-US" sz="2400" b="0" i="0" dirty="0">
                <a:solidFill>
                  <a:srgbClr val="404040"/>
                </a:solidFill>
                <a:effectLst/>
                <a:latin typeface="Times New Roman" panose="02020603050405020304" pitchFamily="18" charset="0"/>
                <a:cs typeface="Times New Roman" panose="02020603050405020304" pitchFamily="18" charset="0"/>
              </a:rPr>
              <a:t> others (used in hard-to-reach populations).</a:t>
            </a:r>
          </a:p>
          <a:p>
            <a:pPr>
              <a:lnSpc>
                <a:spcPct val="150000"/>
              </a:lnSpc>
            </a:pPr>
            <a:endParaRPr lang="en-IN" dirty="0"/>
          </a:p>
        </p:txBody>
      </p:sp>
    </p:spTree>
    <p:extLst>
      <p:ext uri="{BB962C8B-B14F-4D97-AF65-F5344CB8AC3E}">
        <p14:creationId xmlns:p14="http://schemas.microsoft.com/office/powerpoint/2010/main" val="1486225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4DF5-449F-33C6-1929-44899B1F82AD}"/>
              </a:ext>
            </a:extLst>
          </p:cNvPr>
          <p:cNvSpPr>
            <a:spLocks noGrp="1"/>
          </p:cNvSpPr>
          <p:nvPr>
            <p:ph type="title"/>
          </p:nvPr>
        </p:nvSpPr>
        <p:spPr/>
        <p:txBody>
          <a:bodyPr/>
          <a:lstStyle/>
          <a:p>
            <a:r>
              <a:rPr lang="en-IN" dirty="0"/>
              <a:t>Loop Through a List</a:t>
            </a:r>
          </a:p>
        </p:txBody>
      </p:sp>
      <p:pic>
        <p:nvPicPr>
          <p:cNvPr id="5" name="Content Placeholder 4">
            <a:extLst>
              <a:ext uri="{FF2B5EF4-FFF2-40B4-BE49-F238E27FC236}">
                <a16:creationId xmlns:a16="http://schemas.microsoft.com/office/drawing/2014/main" id="{4DBBBDCB-0F42-B0EF-4401-69B5ABAED4AF}"/>
              </a:ext>
            </a:extLst>
          </p:cNvPr>
          <p:cNvPicPr>
            <a:picLocks noGrp="1" noChangeAspect="1"/>
          </p:cNvPicPr>
          <p:nvPr>
            <p:ph idx="1"/>
          </p:nvPr>
        </p:nvPicPr>
        <p:blipFill>
          <a:blip r:embed="rId2"/>
          <a:stretch>
            <a:fillRect/>
          </a:stretch>
        </p:blipFill>
        <p:spPr>
          <a:xfrm>
            <a:off x="2592925" y="1665247"/>
            <a:ext cx="5506218" cy="1981477"/>
          </a:xfrm>
        </p:spPr>
      </p:pic>
    </p:spTree>
    <p:extLst>
      <p:ext uri="{BB962C8B-B14F-4D97-AF65-F5344CB8AC3E}">
        <p14:creationId xmlns:p14="http://schemas.microsoft.com/office/powerpoint/2010/main" val="1753920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62F6-A53B-4B8E-6DA7-5EDC5A61A09B}"/>
              </a:ext>
            </a:extLst>
          </p:cNvPr>
          <p:cNvSpPr>
            <a:spLocks noGrp="1"/>
          </p:cNvSpPr>
          <p:nvPr>
            <p:ph type="title"/>
          </p:nvPr>
        </p:nvSpPr>
        <p:spPr/>
        <p:txBody>
          <a:bodyPr/>
          <a:lstStyle/>
          <a:p>
            <a:r>
              <a:rPr lang="en-IN" dirty="0"/>
              <a:t>Join Lists</a:t>
            </a:r>
          </a:p>
        </p:txBody>
      </p:sp>
      <p:sp>
        <p:nvSpPr>
          <p:cNvPr id="3" name="Content Placeholder 2">
            <a:extLst>
              <a:ext uri="{FF2B5EF4-FFF2-40B4-BE49-F238E27FC236}">
                <a16:creationId xmlns:a16="http://schemas.microsoft.com/office/drawing/2014/main" id="{3ED6A6D8-C5DD-A708-682F-6AC081076359}"/>
              </a:ext>
            </a:extLst>
          </p:cNvPr>
          <p:cNvSpPr>
            <a:spLocks noGrp="1"/>
          </p:cNvSpPr>
          <p:nvPr>
            <p:ph idx="1"/>
          </p:nvPr>
        </p:nvSpPr>
        <p:spPr>
          <a:xfrm>
            <a:off x="2229207" y="1960675"/>
            <a:ext cx="5072990" cy="3777622"/>
          </a:xfrm>
        </p:spPr>
        <p:txBody>
          <a:bodyPr/>
          <a:lstStyle/>
          <a:p>
            <a:pPr algn="just"/>
            <a:r>
              <a:rPr lang="en-US" dirty="0"/>
              <a:t>There are several ways to join, or concatenate, two or more lists in R.</a:t>
            </a:r>
          </a:p>
          <a:p>
            <a:pPr algn="just"/>
            <a:r>
              <a:rPr lang="en-US" dirty="0"/>
              <a:t>The most common way is to use the </a:t>
            </a:r>
            <a:r>
              <a:rPr lang="en-US" dirty="0">
                <a:solidFill>
                  <a:srgbClr val="FF0000"/>
                </a:solidFill>
              </a:rPr>
              <a:t>c() function</a:t>
            </a:r>
            <a:r>
              <a:rPr lang="en-US" dirty="0"/>
              <a:t>, which combines two elements together:</a:t>
            </a:r>
            <a:endParaRPr lang="en-IN" dirty="0"/>
          </a:p>
        </p:txBody>
      </p:sp>
      <p:pic>
        <p:nvPicPr>
          <p:cNvPr id="5" name="Content Placeholder 4">
            <a:extLst>
              <a:ext uri="{FF2B5EF4-FFF2-40B4-BE49-F238E27FC236}">
                <a16:creationId xmlns:a16="http://schemas.microsoft.com/office/drawing/2014/main" id="{97D527EB-FBC7-CBE7-D2F5-213BC8281753}"/>
              </a:ext>
            </a:extLst>
          </p:cNvPr>
          <p:cNvPicPr>
            <a:picLocks noChangeAspect="1"/>
          </p:cNvPicPr>
          <p:nvPr/>
        </p:nvPicPr>
        <p:blipFill>
          <a:blip r:embed="rId2"/>
          <a:stretch>
            <a:fillRect/>
          </a:stretch>
        </p:blipFill>
        <p:spPr>
          <a:xfrm>
            <a:off x="7175199" y="1408393"/>
            <a:ext cx="3503075" cy="5169862"/>
          </a:xfrm>
          <a:prstGeom prst="rect">
            <a:avLst/>
          </a:prstGeom>
        </p:spPr>
      </p:pic>
    </p:spTree>
    <p:extLst>
      <p:ext uri="{BB962C8B-B14F-4D97-AF65-F5344CB8AC3E}">
        <p14:creationId xmlns:p14="http://schemas.microsoft.com/office/powerpoint/2010/main" val="1525503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47D3-428A-3663-E51B-D1F9276A3372}"/>
              </a:ext>
            </a:extLst>
          </p:cNvPr>
          <p:cNvSpPr>
            <a:spLocks noGrp="1"/>
          </p:cNvSpPr>
          <p:nvPr>
            <p:ph type="title"/>
          </p:nvPr>
        </p:nvSpPr>
        <p:spPr>
          <a:xfrm>
            <a:off x="2592925" y="624110"/>
            <a:ext cx="8911687" cy="680708"/>
          </a:xfrm>
        </p:spPr>
        <p:txBody>
          <a:bodyPr/>
          <a:lstStyle/>
          <a:p>
            <a:r>
              <a:rPr lang="en-IN" dirty="0"/>
              <a:t>R Matrices</a:t>
            </a:r>
          </a:p>
        </p:txBody>
      </p:sp>
      <p:sp>
        <p:nvSpPr>
          <p:cNvPr id="3" name="Content Placeholder 2">
            <a:extLst>
              <a:ext uri="{FF2B5EF4-FFF2-40B4-BE49-F238E27FC236}">
                <a16:creationId xmlns:a16="http://schemas.microsoft.com/office/drawing/2014/main" id="{579D37F8-4B2E-E59F-E417-CDF002ED0A1A}"/>
              </a:ext>
            </a:extLst>
          </p:cNvPr>
          <p:cNvSpPr>
            <a:spLocks noGrp="1"/>
          </p:cNvSpPr>
          <p:nvPr>
            <p:ph idx="1"/>
          </p:nvPr>
        </p:nvSpPr>
        <p:spPr>
          <a:xfrm>
            <a:off x="2589212" y="1304818"/>
            <a:ext cx="8915400" cy="4606404"/>
          </a:xfrm>
        </p:spPr>
        <p:txBody>
          <a:bodyPr>
            <a:normAutofit/>
          </a:bodyPr>
          <a:lstStyle/>
          <a:p>
            <a:pPr algn="just"/>
            <a:r>
              <a:rPr lang="en-US" sz="2400" dirty="0">
                <a:latin typeface="Times New Roman" panose="02020603050405020304" pitchFamily="18" charset="0"/>
                <a:cs typeface="Times New Roman" panose="02020603050405020304" pitchFamily="18" charset="0"/>
              </a:rPr>
              <a:t>A matrix is a two-dimensional data set with columns and rows.</a:t>
            </a:r>
          </a:p>
          <a:p>
            <a:pPr algn="just"/>
            <a:r>
              <a:rPr lang="en-US" sz="2400" dirty="0">
                <a:latin typeface="Times New Roman" panose="02020603050405020304" pitchFamily="18" charset="0"/>
                <a:cs typeface="Times New Roman" panose="02020603050405020304" pitchFamily="18" charset="0"/>
              </a:rPr>
              <a:t>A column is a vertical representation of data, while a row is a horizontal representation of data.</a:t>
            </a:r>
          </a:p>
          <a:p>
            <a:pPr algn="just"/>
            <a:r>
              <a:rPr lang="en-US" sz="2400" dirty="0">
                <a:latin typeface="Times New Roman" panose="02020603050405020304" pitchFamily="18" charset="0"/>
                <a:cs typeface="Times New Roman" panose="02020603050405020304" pitchFamily="18" charset="0"/>
              </a:rPr>
              <a:t>A matrix can be created with the matrix() function. Specify the </a:t>
            </a:r>
            <a:r>
              <a:rPr lang="en-US" sz="2400" dirty="0" err="1">
                <a:solidFill>
                  <a:srgbClr val="FF0000"/>
                </a:solidFill>
                <a:latin typeface="Times New Roman" panose="02020603050405020304" pitchFamily="18" charset="0"/>
                <a:cs typeface="Times New Roman" panose="02020603050405020304" pitchFamily="18" charset="0"/>
              </a:rPr>
              <a:t>nrow</a:t>
            </a:r>
            <a:r>
              <a:rPr lang="en-US" sz="2400" dirty="0">
                <a:latin typeface="Times New Roman" panose="02020603050405020304" pitchFamily="18" charset="0"/>
                <a:cs typeface="Times New Roman" panose="02020603050405020304" pitchFamily="18" charset="0"/>
              </a:rPr>
              <a:t> and </a:t>
            </a:r>
            <a:r>
              <a:rPr lang="en-US" sz="2400" dirty="0" err="1">
                <a:solidFill>
                  <a:srgbClr val="FF0000"/>
                </a:solidFill>
                <a:latin typeface="Times New Roman" panose="02020603050405020304" pitchFamily="18" charset="0"/>
                <a:cs typeface="Times New Roman" panose="02020603050405020304" pitchFamily="18" charset="0"/>
              </a:rPr>
              <a:t>ncol</a:t>
            </a:r>
            <a:r>
              <a:rPr lang="en-US" sz="2400" dirty="0">
                <a:latin typeface="Times New Roman" panose="02020603050405020304" pitchFamily="18" charset="0"/>
                <a:cs typeface="Times New Roman" panose="02020603050405020304" pitchFamily="18" charset="0"/>
              </a:rPr>
              <a:t> parameters to get the amount of rows and columns:</a:t>
            </a:r>
          </a:p>
          <a:p>
            <a:pPr marL="0" indent="0">
              <a:buNone/>
            </a:pPr>
            <a:r>
              <a:rPr lang="en-IN" sz="2200" b="0" i="0" dirty="0">
                <a:solidFill>
                  <a:srgbClr val="708090"/>
                </a:solidFill>
                <a:effectLst/>
                <a:latin typeface="Times New Roman" panose="02020603050405020304" pitchFamily="18" charset="0"/>
                <a:cs typeface="Times New Roman" panose="02020603050405020304" pitchFamily="18" charset="0"/>
              </a:rPr>
              <a:t># Create a matrix</a:t>
            </a:r>
            <a:br>
              <a:rPr lang="en-IN" sz="2200" b="0" i="0" dirty="0">
                <a:solidFill>
                  <a:srgbClr val="708090"/>
                </a:solidFill>
                <a:effectLst/>
                <a:latin typeface="Times New Roman" panose="02020603050405020304" pitchFamily="18" charset="0"/>
                <a:cs typeface="Times New Roman" panose="02020603050405020304" pitchFamily="18" charset="0"/>
              </a:rPr>
            </a:br>
            <a:r>
              <a:rPr lang="en-IN" sz="2200" b="0" i="0" dirty="0" err="1">
                <a:solidFill>
                  <a:srgbClr val="000000"/>
                </a:solidFill>
                <a:effectLst/>
                <a:latin typeface="Times New Roman" panose="02020603050405020304" pitchFamily="18" charset="0"/>
                <a:cs typeface="Times New Roman" panose="02020603050405020304" pitchFamily="18" charset="0"/>
              </a:rPr>
              <a:t>thismatrix</a:t>
            </a:r>
            <a:r>
              <a:rPr lang="en-IN" sz="2200" b="0" i="0" dirty="0">
                <a:solidFill>
                  <a:srgbClr val="000000"/>
                </a:solidFill>
                <a:effectLst/>
                <a:latin typeface="Times New Roman" panose="02020603050405020304" pitchFamily="18" charset="0"/>
                <a:cs typeface="Times New Roman" panose="02020603050405020304" pitchFamily="18" charset="0"/>
              </a:rPr>
              <a:t> &lt;- matrix(c(</a:t>
            </a:r>
            <a:r>
              <a:rPr lang="en-IN" sz="2200" b="0" i="0" dirty="0">
                <a:solidFill>
                  <a:srgbClr val="990055"/>
                </a:solidFill>
                <a:effectLst/>
                <a:latin typeface="Times New Roman" panose="02020603050405020304" pitchFamily="18" charset="0"/>
                <a:cs typeface="Times New Roman" panose="02020603050405020304" pitchFamily="18" charset="0"/>
              </a:rPr>
              <a:t>1</a:t>
            </a:r>
            <a:r>
              <a:rPr lang="en-IN" sz="2200" b="0" i="0" dirty="0">
                <a:solidFill>
                  <a:srgbClr val="000000"/>
                </a:solidFill>
                <a:effectLst/>
                <a:latin typeface="Times New Roman" panose="02020603050405020304" pitchFamily="18" charset="0"/>
                <a:cs typeface="Times New Roman" panose="02020603050405020304" pitchFamily="18" charset="0"/>
              </a:rPr>
              <a:t>,</a:t>
            </a:r>
            <a:r>
              <a:rPr lang="en-IN" sz="2200" b="0" i="0" dirty="0">
                <a:solidFill>
                  <a:srgbClr val="990055"/>
                </a:solidFill>
                <a:effectLst/>
                <a:latin typeface="Times New Roman" panose="02020603050405020304" pitchFamily="18" charset="0"/>
                <a:cs typeface="Times New Roman" panose="02020603050405020304" pitchFamily="18" charset="0"/>
              </a:rPr>
              <a:t>2</a:t>
            </a:r>
            <a:r>
              <a:rPr lang="en-IN" sz="2200" b="0" i="0" dirty="0">
                <a:solidFill>
                  <a:srgbClr val="000000"/>
                </a:solidFill>
                <a:effectLst/>
                <a:latin typeface="Times New Roman" panose="02020603050405020304" pitchFamily="18" charset="0"/>
                <a:cs typeface="Times New Roman" panose="02020603050405020304" pitchFamily="18" charset="0"/>
              </a:rPr>
              <a:t>,</a:t>
            </a:r>
            <a:r>
              <a:rPr lang="en-IN" sz="2200" b="0" i="0" dirty="0">
                <a:solidFill>
                  <a:srgbClr val="990055"/>
                </a:solidFill>
                <a:effectLst/>
                <a:latin typeface="Times New Roman" panose="02020603050405020304" pitchFamily="18" charset="0"/>
                <a:cs typeface="Times New Roman" panose="02020603050405020304" pitchFamily="18" charset="0"/>
              </a:rPr>
              <a:t>3</a:t>
            </a:r>
            <a:r>
              <a:rPr lang="en-IN" sz="2200" b="0" i="0" dirty="0">
                <a:solidFill>
                  <a:srgbClr val="000000"/>
                </a:solidFill>
                <a:effectLst/>
                <a:latin typeface="Times New Roman" panose="02020603050405020304" pitchFamily="18" charset="0"/>
                <a:cs typeface="Times New Roman" panose="02020603050405020304" pitchFamily="18" charset="0"/>
              </a:rPr>
              <a:t>,</a:t>
            </a:r>
            <a:r>
              <a:rPr lang="en-IN" sz="2200" b="0" i="0" dirty="0">
                <a:solidFill>
                  <a:srgbClr val="990055"/>
                </a:solidFill>
                <a:effectLst/>
                <a:latin typeface="Times New Roman" panose="02020603050405020304" pitchFamily="18" charset="0"/>
                <a:cs typeface="Times New Roman" panose="02020603050405020304" pitchFamily="18" charset="0"/>
              </a:rPr>
              <a:t>4</a:t>
            </a:r>
            <a:r>
              <a:rPr lang="en-IN" sz="2200" b="0" i="0" dirty="0">
                <a:solidFill>
                  <a:srgbClr val="000000"/>
                </a:solidFill>
                <a:effectLst/>
                <a:latin typeface="Times New Roman" panose="02020603050405020304" pitchFamily="18" charset="0"/>
                <a:cs typeface="Times New Roman" panose="02020603050405020304" pitchFamily="18" charset="0"/>
              </a:rPr>
              <a:t>,</a:t>
            </a:r>
            <a:r>
              <a:rPr lang="en-IN" sz="2200" b="0" i="0" dirty="0">
                <a:solidFill>
                  <a:srgbClr val="990055"/>
                </a:solidFill>
                <a:effectLst/>
                <a:latin typeface="Times New Roman" panose="02020603050405020304" pitchFamily="18" charset="0"/>
                <a:cs typeface="Times New Roman" panose="02020603050405020304" pitchFamily="18" charset="0"/>
              </a:rPr>
              <a:t>5</a:t>
            </a:r>
            <a:r>
              <a:rPr lang="en-IN" sz="2200" b="0" i="0" dirty="0">
                <a:solidFill>
                  <a:srgbClr val="000000"/>
                </a:solidFill>
                <a:effectLst/>
                <a:latin typeface="Times New Roman" panose="02020603050405020304" pitchFamily="18" charset="0"/>
                <a:cs typeface="Times New Roman" panose="02020603050405020304" pitchFamily="18" charset="0"/>
              </a:rPr>
              <a:t>,</a:t>
            </a:r>
            <a:r>
              <a:rPr lang="en-IN" sz="2200" b="0" i="0" dirty="0">
                <a:solidFill>
                  <a:srgbClr val="990055"/>
                </a:solidFill>
                <a:effectLst/>
                <a:latin typeface="Times New Roman" panose="02020603050405020304" pitchFamily="18" charset="0"/>
                <a:cs typeface="Times New Roman" panose="02020603050405020304" pitchFamily="18" charset="0"/>
              </a:rPr>
              <a:t>6</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nrow</a:t>
            </a:r>
            <a:r>
              <a:rPr lang="en-IN" sz="2200" b="0" i="0" dirty="0">
                <a:solidFill>
                  <a:srgbClr val="000000"/>
                </a:solidFill>
                <a:effectLst/>
                <a:latin typeface="Times New Roman" panose="02020603050405020304" pitchFamily="18" charset="0"/>
                <a:cs typeface="Times New Roman" panose="02020603050405020304" pitchFamily="18" charset="0"/>
              </a:rPr>
              <a:t> = </a:t>
            </a:r>
            <a:r>
              <a:rPr lang="en-IN" sz="2200" b="0" i="0" dirty="0">
                <a:solidFill>
                  <a:srgbClr val="990055"/>
                </a:solidFill>
                <a:effectLst/>
                <a:latin typeface="Times New Roman" panose="02020603050405020304" pitchFamily="18" charset="0"/>
                <a:cs typeface="Times New Roman" panose="02020603050405020304" pitchFamily="18" charset="0"/>
              </a:rPr>
              <a:t>3</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ncol</a:t>
            </a:r>
            <a:r>
              <a:rPr lang="en-IN" sz="2200" b="0" i="0" dirty="0">
                <a:solidFill>
                  <a:srgbClr val="000000"/>
                </a:solidFill>
                <a:effectLst/>
                <a:latin typeface="Times New Roman" panose="02020603050405020304" pitchFamily="18" charset="0"/>
                <a:cs typeface="Times New Roman" panose="02020603050405020304" pitchFamily="18" charset="0"/>
              </a:rPr>
              <a:t> = </a:t>
            </a:r>
            <a:r>
              <a:rPr lang="en-IN" sz="2200" b="0" i="0" dirty="0">
                <a:solidFill>
                  <a:srgbClr val="990055"/>
                </a:solidFill>
                <a:effectLst/>
                <a:latin typeface="Times New Roman" panose="02020603050405020304" pitchFamily="18" charset="0"/>
                <a:cs typeface="Times New Roman" panose="02020603050405020304" pitchFamily="18" charset="0"/>
              </a:rPr>
              <a:t>2</a:t>
            </a:r>
            <a:r>
              <a:rPr lang="en-IN" sz="2200" b="0" i="0" dirty="0">
                <a:solidFill>
                  <a:srgbClr val="000000"/>
                </a:solidFill>
                <a:effectLst/>
                <a:latin typeface="Times New Roman" panose="02020603050405020304" pitchFamily="18" charset="0"/>
                <a:cs typeface="Times New Roman" panose="02020603050405020304" pitchFamily="18" charset="0"/>
              </a:rPr>
              <a:t>)</a:t>
            </a:r>
            <a:br>
              <a:rPr lang="en-IN" sz="2200" dirty="0">
                <a:latin typeface="Times New Roman" panose="02020603050405020304" pitchFamily="18" charset="0"/>
                <a:cs typeface="Times New Roman" panose="02020603050405020304" pitchFamily="18" charset="0"/>
              </a:rPr>
            </a:br>
            <a:r>
              <a:rPr lang="en-IN" sz="2200" b="0" i="0" dirty="0">
                <a:solidFill>
                  <a:srgbClr val="708090"/>
                </a:solidFill>
                <a:effectLst/>
                <a:latin typeface="Times New Roman" panose="02020603050405020304" pitchFamily="18" charset="0"/>
                <a:cs typeface="Times New Roman" panose="02020603050405020304" pitchFamily="18" charset="0"/>
              </a:rPr>
              <a:t># Print the matrix</a:t>
            </a:r>
            <a:br>
              <a:rPr lang="en-IN" sz="2200" b="0" i="0" dirty="0">
                <a:solidFill>
                  <a:srgbClr val="708090"/>
                </a:solidFill>
                <a:effectLst/>
                <a:latin typeface="Times New Roman" panose="02020603050405020304" pitchFamily="18" charset="0"/>
                <a:cs typeface="Times New Roman" panose="02020603050405020304" pitchFamily="18" charset="0"/>
              </a:rPr>
            </a:br>
            <a:r>
              <a:rPr lang="en-IN" sz="2200" b="0" i="0" dirty="0" err="1">
                <a:solidFill>
                  <a:srgbClr val="000000"/>
                </a:solidFill>
                <a:effectLst/>
                <a:latin typeface="Times New Roman" panose="02020603050405020304" pitchFamily="18" charset="0"/>
                <a:cs typeface="Times New Roman" panose="02020603050405020304" pitchFamily="18" charset="0"/>
              </a:rPr>
              <a:t>thismatrix</a:t>
            </a:r>
            <a:endParaRPr lang="en-IN"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427BE8-20EE-B58F-5BAE-03FC3B0EC982}"/>
              </a:ext>
            </a:extLst>
          </p:cNvPr>
          <p:cNvPicPr>
            <a:picLocks noChangeAspect="1"/>
          </p:cNvPicPr>
          <p:nvPr/>
        </p:nvPicPr>
        <p:blipFill>
          <a:blip r:embed="rId2"/>
          <a:stretch>
            <a:fillRect/>
          </a:stretch>
        </p:blipFill>
        <p:spPr>
          <a:xfrm>
            <a:off x="2711935" y="4980708"/>
            <a:ext cx="2486788" cy="1325376"/>
          </a:xfrm>
          <a:prstGeom prst="rect">
            <a:avLst/>
          </a:prstGeom>
        </p:spPr>
      </p:pic>
    </p:spTree>
    <p:extLst>
      <p:ext uri="{BB962C8B-B14F-4D97-AF65-F5344CB8AC3E}">
        <p14:creationId xmlns:p14="http://schemas.microsoft.com/office/powerpoint/2010/main" val="286562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97A3-4084-A5FD-CDE3-B53DDCB8588E}"/>
              </a:ext>
            </a:extLst>
          </p:cNvPr>
          <p:cNvSpPr>
            <a:spLocks noGrp="1"/>
          </p:cNvSpPr>
          <p:nvPr>
            <p:ph type="title"/>
          </p:nvPr>
        </p:nvSpPr>
        <p:spPr>
          <a:xfrm>
            <a:off x="2592925" y="624110"/>
            <a:ext cx="8911687" cy="824546"/>
          </a:xfrm>
        </p:spPr>
        <p:txBody>
          <a:bodyPr/>
          <a:lstStyle/>
          <a:p>
            <a:r>
              <a:rPr lang="en-IN" dirty="0"/>
              <a:t>Creating a string type matrix</a:t>
            </a:r>
          </a:p>
        </p:txBody>
      </p:sp>
      <p:sp>
        <p:nvSpPr>
          <p:cNvPr id="3" name="Content Placeholder 2">
            <a:extLst>
              <a:ext uri="{FF2B5EF4-FFF2-40B4-BE49-F238E27FC236}">
                <a16:creationId xmlns:a16="http://schemas.microsoft.com/office/drawing/2014/main" id="{D57B8D89-B96E-E398-5E61-E865F3A6F5A6}"/>
              </a:ext>
            </a:extLst>
          </p:cNvPr>
          <p:cNvSpPr>
            <a:spLocks noGrp="1"/>
          </p:cNvSpPr>
          <p:nvPr>
            <p:ph idx="1"/>
          </p:nvPr>
        </p:nvSpPr>
        <p:spPr>
          <a:xfrm>
            <a:off x="2147299" y="1520575"/>
            <a:ext cx="9357313" cy="4390647"/>
          </a:xfrm>
        </p:spPr>
        <p:txBody>
          <a:bodyPr/>
          <a:lstStyle/>
          <a:p>
            <a:pPr marL="0" indent="0">
              <a:buNone/>
            </a:pPr>
            <a:r>
              <a:rPr lang="en-IN" sz="2200" b="0" i="0" dirty="0" err="1">
                <a:solidFill>
                  <a:srgbClr val="000000"/>
                </a:solidFill>
                <a:effectLst/>
                <a:latin typeface="Times New Roman" panose="02020603050405020304" pitchFamily="18" charset="0"/>
                <a:cs typeface="Times New Roman" panose="02020603050405020304" pitchFamily="18" charset="0"/>
              </a:rPr>
              <a:t>thismatrix</a:t>
            </a:r>
            <a:r>
              <a:rPr lang="en-IN" sz="2200" b="0" i="0" dirty="0">
                <a:solidFill>
                  <a:srgbClr val="000000"/>
                </a:solidFill>
                <a:effectLst/>
                <a:latin typeface="Times New Roman" panose="02020603050405020304" pitchFamily="18" charset="0"/>
                <a:cs typeface="Times New Roman" panose="02020603050405020304" pitchFamily="18" charset="0"/>
              </a:rPr>
              <a:t> &lt;- matrix(c(</a:t>
            </a:r>
            <a:r>
              <a:rPr lang="en-IN" sz="2200" b="0" i="0" dirty="0">
                <a:solidFill>
                  <a:srgbClr val="008000"/>
                </a:solidFill>
                <a:effectLst/>
                <a:latin typeface="Times New Roman" panose="02020603050405020304" pitchFamily="18" charset="0"/>
                <a:cs typeface="Times New Roman" panose="02020603050405020304" pitchFamily="18" charset="0"/>
              </a:rPr>
              <a:t>"apple"</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a:solidFill>
                  <a:srgbClr val="008000"/>
                </a:solidFill>
                <a:effectLst/>
                <a:latin typeface="Times New Roman" panose="02020603050405020304" pitchFamily="18" charset="0"/>
                <a:cs typeface="Times New Roman" panose="02020603050405020304" pitchFamily="18" charset="0"/>
              </a:rPr>
              <a:t>"banana"</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a:solidFill>
                  <a:srgbClr val="008000"/>
                </a:solidFill>
                <a:effectLst/>
                <a:latin typeface="Times New Roman" panose="02020603050405020304" pitchFamily="18" charset="0"/>
                <a:cs typeface="Times New Roman" panose="02020603050405020304" pitchFamily="18" charset="0"/>
              </a:rPr>
              <a:t>"cherry"</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a:solidFill>
                  <a:srgbClr val="008000"/>
                </a:solidFill>
                <a:effectLst/>
                <a:latin typeface="Times New Roman" panose="02020603050405020304" pitchFamily="18" charset="0"/>
                <a:cs typeface="Times New Roman" panose="02020603050405020304" pitchFamily="18" charset="0"/>
              </a:rPr>
              <a:t>"orange"</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nrow</a:t>
            </a:r>
            <a:r>
              <a:rPr lang="en-IN" sz="2200" b="0" i="0" dirty="0">
                <a:solidFill>
                  <a:srgbClr val="000000"/>
                </a:solidFill>
                <a:effectLst/>
                <a:latin typeface="Times New Roman" panose="02020603050405020304" pitchFamily="18" charset="0"/>
                <a:cs typeface="Times New Roman" panose="02020603050405020304" pitchFamily="18" charset="0"/>
              </a:rPr>
              <a:t> = </a:t>
            </a:r>
            <a:r>
              <a:rPr lang="en-IN" sz="2200" b="0" i="0" dirty="0">
                <a:solidFill>
                  <a:srgbClr val="990055"/>
                </a:solidFill>
                <a:effectLst/>
                <a:latin typeface="Times New Roman" panose="02020603050405020304" pitchFamily="18" charset="0"/>
                <a:cs typeface="Times New Roman" panose="02020603050405020304" pitchFamily="18" charset="0"/>
              </a:rPr>
              <a:t>2</a:t>
            </a:r>
            <a:r>
              <a:rPr lang="en-IN" sz="2200" b="0" i="0" dirty="0">
                <a:solidFill>
                  <a:srgbClr val="000000"/>
                </a:solidFill>
                <a:effectLst/>
                <a:latin typeface="Times New Roman" panose="02020603050405020304" pitchFamily="18" charset="0"/>
                <a:cs typeface="Times New Roman" panose="02020603050405020304" pitchFamily="18" charset="0"/>
              </a:rPr>
              <a:t>, </a:t>
            </a:r>
            <a:r>
              <a:rPr lang="en-IN" sz="2200" b="0" i="0" dirty="0" err="1">
                <a:solidFill>
                  <a:srgbClr val="000000"/>
                </a:solidFill>
                <a:effectLst/>
                <a:latin typeface="Times New Roman" panose="02020603050405020304" pitchFamily="18" charset="0"/>
                <a:cs typeface="Times New Roman" panose="02020603050405020304" pitchFamily="18" charset="0"/>
              </a:rPr>
              <a:t>ncol</a:t>
            </a:r>
            <a:r>
              <a:rPr lang="en-IN" sz="2200" b="0" i="0" dirty="0">
                <a:solidFill>
                  <a:srgbClr val="000000"/>
                </a:solidFill>
                <a:effectLst/>
                <a:latin typeface="Times New Roman" panose="02020603050405020304" pitchFamily="18" charset="0"/>
                <a:cs typeface="Times New Roman" panose="02020603050405020304" pitchFamily="18" charset="0"/>
              </a:rPr>
              <a:t> = </a:t>
            </a:r>
            <a:r>
              <a:rPr lang="en-IN" sz="2200" b="0" i="0" dirty="0">
                <a:solidFill>
                  <a:srgbClr val="990055"/>
                </a:solidFill>
                <a:effectLst/>
                <a:latin typeface="Times New Roman" panose="02020603050405020304" pitchFamily="18" charset="0"/>
                <a:cs typeface="Times New Roman" panose="02020603050405020304" pitchFamily="18" charset="0"/>
              </a:rPr>
              <a:t>2</a:t>
            </a:r>
            <a:r>
              <a:rPr lang="en-IN" sz="2200" b="0" i="0" dirty="0">
                <a:solidFill>
                  <a:srgbClr val="000000"/>
                </a:solidFill>
                <a:effectLst/>
                <a:latin typeface="Times New Roman" panose="02020603050405020304" pitchFamily="18" charset="0"/>
                <a:cs typeface="Times New Roman" panose="02020603050405020304" pitchFamily="18" charset="0"/>
              </a:rPr>
              <a:t>)</a:t>
            </a:r>
            <a:br>
              <a:rPr lang="en-IN" sz="2200" dirty="0">
                <a:latin typeface="Times New Roman" panose="02020603050405020304" pitchFamily="18" charset="0"/>
                <a:cs typeface="Times New Roman" panose="02020603050405020304" pitchFamily="18" charset="0"/>
              </a:rPr>
            </a:br>
            <a:r>
              <a:rPr lang="en-IN" sz="2200" b="0" i="0" dirty="0" err="1">
                <a:solidFill>
                  <a:srgbClr val="000000"/>
                </a:solidFill>
                <a:effectLst/>
                <a:latin typeface="Times New Roman" panose="02020603050405020304" pitchFamily="18" charset="0"/>
                <a:cs typeface="Times New Roman" panose="02020603050405020304" pitchFamily="18" charset="0"/>
              </a:rPr>
              <a:t>thismatrix</a:t>
            </a:r>
            <a:endParaRPr lang="en-IN" sz="22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dirty="0">
              <a:solidFill>
                <a:srgbClr val="000000"/>
              </a:solidFill>
              <a:latin typeface="Consolas" panose="020B0609020204030204" pitchFamily="49" charset="0"/>
            </a:endParaRPr>
          </a:p>
          <a:p>
            <a:pPr marL="0" indent="0" algn="just">
              <a:buNone/>
            </a:pPr>
            <a:endParaRPr lang="en-US" sz="2200" dirty="0">
              <a:solidFill>
                <a:srgbClr val="000000"/>
              </a:solidFill>
              <a:latin typeface="Times New Roman" panose="02020603050405020304" pitchFamily="18" charset="0"/>
              <a:cs typeface="Times New Roman" panose="02020603050405020304" pitchFamily="18" charset="0"/>
            </a:endParaRPr>
          </a:p>
          <a:p>
            <a:pPr marL="0" indent="0" algn="just">
              <a:buNone/>
            </a:pPr>
            <a:r>
              <a:rPr lang="en-US" sz="2200" dirty="0">
                <a:solidFill>
                  <a:srgbClr val="000000"/>
                </a:solidFill>
                <a:latin typeface="Times New Roman" panose="02020603050405020304" pitchFamily="18" charset="0"/>
                <a:cs typeface="Times New Roman" panose="02020603050405020304" pitchFamily="18" charset="0"/>
              </a:rPr>
              <a:t>You can access the items by using [ ] brackets. The first number "1" in the bracket specifies the row-position, while the second number "2" specifies the column-position:</a:t>
            </a:r>
            <a:endParaRPr lang="en-IN" sz="2200" dirty="0">
              <a:solidFill>
                <a:srgbClr val="000000"/>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2185BC03-B353-72F4-EBC6-B1C9037D8E24}"/>
              </a:ext>
            </a:extLst>
          </p:cNvPr>
          <p:cNvPicPr>
            <a:picLocks noChangeAspect="1"/>
          </p:cNvPicPr>
          <p:nvPr/>
        </p:nvPicPr>
        <p:blipFill>
          <a:blip r:embed="rId2"/>
          <a:stretch>
            <a:fillRect/>
          </a:stretch>
        </p:blipFill>
        <p:spPr>
          <a:xfrm>
            <a:off x="3719180" y="2011331"/>
            <a:ext cx="2619741" cy="714475"/>
          </a:xfrm>
          <a:prstGeom prst="rect">
            <a:avLst/>
          </a:prstGeom>
        </p:spPr>
      </p:pic>
      <p:pic>
        <p:nvPicPr>
          <p:cNvPr id="9" name="Picture 8">
            <a:extLst>
              <a:ext uri="{FF2B5EF4-FFF2-40B4-BE49-F238E27FC236}">
                <a16:creationId xmlns:a16="http://schemas.microsoft.com/office/drawing/2014/main" id="{090826D6-BA94-E7EB-CBEF-46529331CA03}"/>
              </a:ext>
            </a:extLst>
          </p:cNvPr>
          <p:cNvPicPr>
            <a:picLocks noChangeAspect="1"/>
          </p:cNvPicPr>
          <p:nvPr/>
        </p:nvPicPr>
        <p:blipFill>
          <a:blip r:embed="rId3"/>
          <a:stretch>
            <a:fillRect/>
          </a:stretch>
        </p:blipFill>
        <p:spPr>
          <a:xfrm>
            <a:off x="3642039" y="3963034"/>
            <a:ext cx="2133898" cy="1600423"/>
          </a:xfrm>
          <a:prstGeom prst="rect">
            <a:avLst/>
          </a:prstGeom>
        </p:spPr>
      </p:pic>
    </p:spTree>
    <p:extLst>
      <p:ext uri="{BB962C8B-B14F-4D97-AF65-F5344CB8AC3E}">
        <p14:creationId xmlns:p14="http://schemas.microsoft.com/office/powerpoint/2010/main" val="135019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B69BDC-FBAA-81CB-F4CE-61881644121F}"/>
              </a:ext>
            </a:extLst>
          </p:cNvPr>
          <p:cNvSpPr>
            <a:spLocks noGrp="1"/>
          </p:cNvSpPr>
          <p:nvPr>
            <p:ph idx="1"/>
          </p:nvPr>
        </p:nvSpPr>
        <p:spPr>
          <a:xfrm>
            <a:off x="2589212" y="565079"/>
            <a:ext cx="8915400" cy="5866543"/>
          </a:xfrm>
        </p:spPr>
        <p:txBody>
          <a:bodyPr>
            <a:normAutofit/>
          </a:bodyPr>
          <a:lstStyle/>
          <a:p>
            <a:pPr marL="0" indent="0">
              <a:buNone/>
            </a:pPr>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b="1" i="0" dirty="0">
                <a:solidFill>
                  <a:srgbClr val="000000"/>
                </a:solidFill>
                <a:effectLst/>
                <a:latin typeface="Times New Roman" panose="02020603050405020304" pitchFamily="18" charset="0"/>
                <a:cs typeface="Times New Roman" panose="02020603050405020304" pitchFamily="18" charset="0"/>
              </a:rPr>
              <a:t>whole row </a:t>
            </a:r>
            <a:r>
              <a:rPr lang="en-US" sz="2400" b="0" i="0" dirty="0">
                <a:solidFill>
                  <a:srgbClr val="000000"/>
                </a:solidFill>
                <a:effectLst/>
                <a:latin typeface="Times New Roman" panose="02020603050405020304" pitchFamily="18" charset="0"/>
                <a:cs typeface="Times New Roman" panose="02020603050405020304" pitchFamily="18" charset="0"/>
              </a:rPr>
              <a:t>can be accessed if you specify a comma </a:t>
            </a:r>
            <a:r>
              <a:rPr lang="en-US" sz="2400" b="1" i="0" dirty="0">
                <a:solidFill>
                  <a:srgbClr val="000000"/>
                </a:solidFill>
                <a:effectLst/>
                <a:latin typeface="Times New Roman" panose="02020603050405020304" pitchFamily="18" charset="0"/>
                <a:cs typeface="Times New Roman" panose="02020603050405020304" pitchFamily="18" charset="0"/>
              </a:rPr>
              <a:t>after</a:t>
            </a:r>
            <a:r>
              <a:rPr lang="en-US" sz="2400" b="0" i="0" dirty="0">
                <a:solidFill>
                  <a:srgbClr val="000000"/>
                </a:solidFill>
                <a:effectLst/>
                <a:latin typeface="Times New Roman" panose="02020603050405020304" pitchFamily="18" charset="0"/>
                <a:cs typeface="Times New Roman" panose="02020603050405020304" pitchFamily="18" charset="0"/>
              </a:rPr>
              <a:t> the number in the bracket:</a:t>
            </a:r>
          </a:p>
          <a:p>
            <a:pPr marL="0" indent="0">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b="1" i="0" dirty="0">
                <a:solidFill>
                  <a:srgbClr val="000000"/>
                </a:solidFill>
                <a:effectLst/>
                <a:latin typeface="Times New Roman" panose="02020603050405020304" pitchFamily="18" charset="0"/>
                <a:cs typeface="Times New Roman" panose="02020603050405020304" pitchFamily="18" charset="0"/>
              </a:rPr>
              <a:t>whole column </a:t>
            </a:r>
            <a:r>
              <a:rPr lang="en-US" sz="2400" b="0" i="0" dirty="0">
                <a:solidFill>
                  <a:srgbClr val="000000"/>
                </a:solidFill>
                <a:effectLst/>
                <a:latin typeface="Times New Roman" panose="02020603050405020304" pitchFamily="18" charset="0"/>
                <a:cs typeface="Times New Roman" panose="02020603050405020304" pitchFamily="18" charset="0"/>
              </a:rPr>
              <a:t>can be accessed if you specify a comma </a:t>
            </a:r>
            <a:r>
              <a:rPr lang="en-US" sz="2400" b="1" i="0" dirty="0">
                <a:solidFill>
                  <a:srgbClr val="000000"/>
                </a:solidFill>
                <a:effectLst/>
                <a:latin typeface="Times New Roman" panose="02020603050405020304" pitchFamily="18" charset="0"/>
                <a:cs typeface="Times New Roman" panose="02020603050405020304" pitchFamily="18" charset="0"/>
              </a:rPr>
              <a:t>before</a:t>
            </a:r>
            <a:r>
              <a:rPr lang="en-US" sz="2400" b="0" i="0" dirty="0">
                <a:solidFill>
                  <a:srgbClr val="000000"/>
                </a:solidFill>
                <a:effectLst/>
                <a:latin typeface="Times New Roman" panose="02020603050405020304" pitchFamily="18" charset="0"/>
                <a:cs typeface="Times New Roman" panose="02020603050405020304" pitchFamily="18" charset="0"/>
              </a:rPr>
              <a:t> the number in the bracket:</a:t>
            </a:r>
          </a:p>
          <a:p>
            <a:pPr marL="0" indent="0">
              <a:buNone/>
            </a:pPr>
            <a:r>
              <a:rPr lang="en-US" sz="2400" b="1" dirty="0">
                <a:solidFill>
                  <a:srgbClr val="000000"/>
                </a:solidFill>
                <a:latin typeface="Times New Roman" panose="02020603050405020304" pitchFamily="18" charset="0"/>
                <a:cs typeface="Times New Roman" panose="02020603050405020304" pitchFamily="18" charset="0"/>
              </a:rPr>
              <a:t>More than one row </a:t>
            </a:r>
            <a:r>
              <a:rPr lang="en-US" sz="2400" dirty="0">
                <a:solidFill>
                  <a:srgbClr val="000000"/>
                </a:solidFill>
                <a:latin typeface="Times New Roman" panose="02020603050405020304" pitchFamily="18" charset="0"/>
                <a:cs typeface="Times New Roman" panose="02020603050405020304" pitchFamily="18" charset="0"/>
              </a:rPr>
              <a:t>can be accessed if you use the c() function:</a:t>
            </a:r>
          </a:p>
          <a:p>
            <a:pPr marL="0" indent="0">
              <a:buNone/>
            </a:pPr>
            <a:r>
              <a:rPr lang="en-US" sz="2400" b="0" i="0" dirty="0" err="1">
                <a:solidFill>
                  <a:srgbClr val="000000"/>
                </a:solidFill>
                <a:effectLst/>
                <a:latin typeface="Times New Roman" panose="02020603050405020304" pitchFamily="18" charset="0"/>
                <a:cs typeface="Times New Roman" panose="02020603050405020304" pitchFamily="18" charset="0"/>
              </a:rPr>
              <a:t>thismatrix</a:t>
            </a:r>
            <a:r>
              <a:rPr lang="en-US" sz="2400" b="0" i="0" dirty="0">
                <a:solidFill>
                  <a:srgbClr val="000000"/>
                </a:solidFill>
                <a:effectLst/>
                <a:latin typeface="Times New Roman" panose="02020603050405020304" pitchFamily="18" charset="0"/>
                <a:cs typeface="Times New Roman" panose="02020603050405020304" pitchFamily="18" charset="0"/>
              </a:rPr>
              <a:t> &lt;- matrix(c("apple", "banana", "cherry", "orange", "grape", "pineapple", "pear", "melon", "fig"), </a:t>
            </a:r>
            <a:r>
              <a:rPr lang="en-US" sz="2400" b="0" i="0" dirty="0" err="1">
                <a:solidFill>
                  <a:srgbClr val="000000"/>
                </a:solidFill>
                <a:effectLst/>
                <a:latin typeface="Times New Roman" panose="02020603050405020304" pitchFamily="18" charset="0"/>
                <a:cs typeface="Times New Roman" panose="02020603050405020304" pitchFamily="18" charset="0"/>
              </a:rPr>
              <a:t>nrow</a:t>
            </a:r>
            <a:r>
              <a:rPr lang="en-US" sz="2400" b="0" i="0" dirty="0">
                <a:solidFill>
                  <a:srgbClr val="000000"/>
                </a:solidFill>
                <a:effectLst/>
                <a:latin typeface="Times New Roman" panose="02020603050405020304" pitchFamily="18" charset="0"/>
                <a:cs typeface="Times New Roman" panose="02020603050405020304" pitchFamily="18" charset="0"/>
              </a:rPr>
              <a:t> = 3, </a:t>
            </a:r>
            <a:r>
              <a:rPr lang="en-US" sz="2400" b="0" i="0" dirty="0" err="1">
                <a:solidFill>
                  <a:srgbClr val="000000"/>
                </a:solidFill>
                <a:effectLst/>
                <a:latin typeface="Times New Roman" panose="02020603050405020304" pitchFamily="18" charset="0"/>
                <a:cs typeface="Times New Roman" panose="02020603050405020304" pitchFamily="18" charset="0"/>
              </a:rPr>
              <a:t>ncol</a:t>
            </a:r>
            <a:r>
              <a:rPr lang="en-US" sz="2400" b="0" i="0" dirty="0">
                <a:solidFill>
                  <a:srgbClr val="000000"/>
                </a:solidFill>
                <a:effectLst/>
                <a:latin typeface="Times New Roman" panose="02020603050405020304" pitchFamily="18" charset="0"/>
                <a:cs typeface="Times New Roman" panose="02020603050405020304" pitchFamily="18" charset="0"/>
              </a:rPr>
              <a:t> = 3)</a:t>
            </a:r>
          </a:p>
          <a:p>
            <a:pPr marL="0" indent="0">
              <a:buNone/>
            </a:pPr>
            <a:r>
              <a:rPr lang="en-US" sz="2400" b="0" i="0" dirty="0" err="1">
                <a:solidFill>
                  <a:srgbClr val="000000"/>
                </a:solidFill>
                <a:effectLst/>
                <a:latin typeface="Times New Roman" panose="02020603050405020304" pitchFamily="18" charset="0"/>
                <a:cs typeface="Times New Roman" panose="02020603050405020304" pitchFamily="18" charset="0"/>
              </a:rPr>
              <a:t>thismatrix</a:t>
            </a:r>
            <a:r>
              <a:rPr lang="en-US" sz="2400" b="0" i="0" dirty="0">
                <a:solidFill>
                  <a:srgbClr val="000000"/>
                </a:solidFill>
                <a:effectLst/>
                <a:latin typeface="Times New Roman" panose="02020603050405020304" pitchFamily="18" charset="0"/>
                <a:cs typeface="Times New Roman" panose="02020603050405020304" pitchFamily="18" charset="0"/>
              </a:rPr>
              <a:t>[c(1,2),]</a:t>
            </a:r>
          </a:p>
          <a:p>
            <a:pPr marL="0" indent="0">
              <a:buNone/>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84E737-55FF-60BF-BBCF-66CAF77034A0}"/>
              </a:ext>
            </a:extLst>
          </p:cNvPr>
          <p:cNvPicPr>
            <a:picLocks noChangeAspect="1"/>
          </p:cNvPicPr>
          <p:nvPr/>
        </p:nvPicPr>
        <p:blipFill>
          <a:blip r:embed="rId2"/>
          <a:stretch>
            <a:fillRect/>
          </a:stretch>
        </p:blipFill>
        <p:spPr>
          <a:xfrm>
            <a:off x="5567795" y="1101708"/>
            <a:ext cx="2261113" cy="551491"/>
          </a:xfrm>
          <a:prstGeom prst="rect">
            <a:avLst/>
          </a:prstGeom>
        </p:spPr>
      </p:pic>
      <p:pic>
        <p:nvPicPr>
          <p:cNvPr id="7" name="Picture 6">
            <a:extLst>
              <a:ext uri="{FF2B5EF4-FFF2-40B4-BE49-F238E27FC236}">
                <a16:creationId xmlns:a16="http://schemas.microsoft.com/office/drawing/2014/main" id="{015D3343-CFE4-78AD-1907-D843F0B7DD38}"/>
              </a:ext>
            </a:extLst>
          </p:cNvPr>
          <p:cNvPicPr>
            <a:picLocks noChangeAspect="1"/>
          </p:cNvPicPr>
          <p:nvPr/>
        </p:nvPicPr>
        <p:blipFill>
          <a:blip r:embed="rId3"/>
          <a:stretch>
            <a:fillRect/>
          </a:stretch>
        </p:blipFill>
        <p:spPr>
          <a:xfrm>
            <a:off x="5567795" y="2335960"/>
            <a:ext cx="2452503" cy="542261"/>
          </a:xfrm>
          <a:prstGeom prst="rect">
            <a:avLst/>
          </a:prstGeom>
        </p:spPr>
      </p:pic>
      <p:pic>
        <p:nvPicPr>
          <p:cNvPr id="13" name="Picture 12">
            <a:extLst>
              <a:ext uri="{FF2B5EF4-FFF2-40B4-BE49-F238E27FC236}">
                <a16:creationId xmlns:a16="http://schemas.microsoft.com/office/drawing/2014/main" id="{551A4C20-F732-8774-8CA2-FCD65B1B56F1}"/>
              </a:ext>
            </a:extLst>
          </p:cNvPr>
          <p:cNvPicPr>
            <a:picLocks noChangeAspect="1"/>
          </p:cNvPicPr>
          <p:nvPr/>
        </p:nvPicPr>
        <p:blipFill>
          <a:blip r:embed="rId4"/>
          <a:stretch>
            <a:fillRect/>
          </a:stretch>
        </p:blipFill>
        <p:spPr>
          <a:xfrm>
            <a:off x="5098777" y="4288198"/>
            <a:ext cx="3896269" cy="2143424"/>
          </a:xfrm>
          <a:prstGeom prst="rect">
            <a:avLst/>
          </a:prstGeom>
        </p:spPr>
      </p:pic>
    </p:spTree>
    <p:extLst>
      <p:ext uri="{BB962C8B-B14F-4D97-AF65-F5344CB8AC3E}">
        <p14:creationId xmlns:p14="http://schemas.microsoft.com/office/powerpoint/2010/main" val="2732295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A4F9-62C5-4E11-70FD-6C0194170610}"/>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Arrays</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22ECBA02-A5CC-1D80-B36E-4F65C807A14F}"/>
              </a:ext>
            </a:extLst>
          </p:cNvPr>
          <p:cNvSpPr>
            <a:spLocks noGrp="1"/>
          </p:cNvSpPr>
          <p:nvPr>
            <p:ph idx="1"/>
          </p:nvPr>
        </p:nvSpPr>
        <p:spPr>
          <a:xfrm>
            <a:off x="2589212" y="1448656"/>
            <a:ext cx="8915400" cy="4462566"/>
          </a:xfrm>
        </p:spPr>
        <p:txBody>
          <a:bodyPr/>
          <a:lstStyle/>
          <a:p>
            <a:r>
              <a:rPr lang="en-US" dirty="0">
                <a:latin typeface="Times New Roman" panose="02020603050405020304" pitchFamily="18" charset="0"/>
                <a:cs typeface="Times New Roman" panose="02020603050405020304" pitchFamily="18" charset="0"/>
              </a:rPr>
              <a:t>Compared to matrices, arrays can have more than two dimensions.</a:t>
            </a:r>
          </a:p>
          <a:p>
            <a:r>
              <a:rPr lang="en-US" dirty="0">
                <a:latin typeface="Times New Roman" panose="02020603050405020304" pitchFamily="18" charset="0"/>
                <a:cs typeface="Times New Roman" panose="02020603050405020304" pitchFamily="18" charset="0"/>
              </a:rPr>
              <a:t>We can use the array() function to create an array, and the dim parameter to specify the dimensions.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44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50B372-93FB-6191-6359-F1543997C5E0}"/>
              </a:ext>
            </a:extLst>
          </p:cNvPr>
          <p:cNvPicPr>
            <a:picLocks noGrp="1" noChangeAspect="1"/>
          </p:cNvPicPr>
          <p:nvPr>
            <p:ph idx="1"/>
          </p:nvPr>
        </p:nvPicPr>
        <p:blipFill>
          <a:blip r:embed="rId2"/>
          <a:stretch>
            <a:fillRect/>
          </a:stretch>
        </p:blipFill>
        <p:spPr>
          <a:xfrm>
            <a:off x="1792365" y="740596"/>
            <a:ext cx="9691844" cy="5376808"/>
          </a:xfrm>
        </p:spPr>
      </p:pic>
    </p:spTree>
    <p:extLst>
      <p:ext uri="{BB962C8B-B14F-4D97-AF65-F5344CB8AC3E}">
        <p14:creationId xmlns:p14="http://schemas.microsoft.com/office/powerpoint/2010/main" val="2838139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9DD1-281C-75AA-09D3-2E01CA524F77}"/>
              </a:ext>
            </a:extLst>
          </p:cNvPr>
          <p:cNvSpPr>
            <a:spLocks noGrp="1"/>
          </p:cNvSpPr>
          <p:nvPr>
            <p:ph type="title"/>
          </p:nvPr>
        </p:nvSpPr>
        <p:spPr/>
        <p:txBody>
          <a:bodyPr/>
          <a:lstStyle/>
          <a:p>
            <a:r>
              <a:rPr lang="en-IN" dirty="0"/>
              <a:t>Accessing Arrays</a:t>
            </a:r>
          </a:p>
        </p:txBody>
      </p:sp>
      <p:sp>
        <p:nvSpPr>
          <p:cNvPr id="3" name="Content Placeholder 2">
            <a:extLst>
              <a:ext uri="{FF2B5EF4-FFF2-40B4-BE49-F238E27FC236}">
                <a16:creationId xmlns:a16="http://schemas.microsoft.com/office/drawing/2014/main" id="{F2FE6CA0-79FA-E0F9-6044-A7127AF8FE9B}"/>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You can access the array elements by referring to the index position. You can use the [] brackets to access the desired elements from an array:</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08318C4-84C4-3624-C6D0-91F35399A322}"/>
              </a:ext>
            </a:extLst>
          </p:cNvPr>
          <p:cNvPicPr>
            <a:picLocks noChangeAspect="1"/>
          </p:cNvPicPr>
          <p:nvPr/>
        </p:nvPicPr>
        <p:blipFill>
          <a:blip r:embed="rId2"/>
          <a:stretch>
            <a:fillRect/>
          </a:stretch>
        </p:blipFill>
        <p:spPr>
          <a:xfrm>
            <a:off x="3054339" y="3429000"/>
            <a:ext cx="7316221" cy="1686160"/>
          </a:xfrm>
          <a:prstGeom prst="rect">
            <a:avLst/>
          </a:prstGeom>
        </p:spPr>
      </p:pic>
    </p:spTree>
    <p:extLst>
      <p:ext uri="{BB962C8B-B14F-4D97-AF65-F5344CB8AC3E}">
        <p14:creationId xmlns:p14="http://schemas.microsoft.com/office/powerpoint/2010/main" val="4182347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383EC-1179-68A1-0F38-1FDE3314E4C2}"/>
              </a:ext>
            </a:extLst>
          </p:cNvPr>
          <p:cNvSpPr>
            <a:spLocks noGrp="1"/>
          </p:cNvSpPr>
          <p:nvPr>
            <p:ph idx="1"/>
          </p:nvPr>
        </p:nvSpPr>
        <p:spPr>
          <a:xfrm>
            <a:off x="2589212" y="883578"/>
            <a:ext cx="8915400" cy="5027644"/>
          </a:xfrm>
        </p:spPr>
        <p:txBody>
          <a:bodyPr>
            <a:normAutofit/>
          </a:bodyPr>
          <a:lstStyle/>
          <a:p>
            <a:r>
              <a:rPr lang="en-US" sz="2400" dirty="0">
                <a:latin typeface="Times New Roman" panose="02020603050405020304" pitchFamily="18" charset="0"/>
                <a:cs typeface="Times New Roman" panose="02020603050405020304" pitchFamily="18" charset="0"/>
              </a:rPr>
              <a:t>You can also access the whole row or column from a matrix in an array, by using the c() function:</a:t>
            </a:r>
          </a:p>
          <a:p>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AD4EC9D-3D87-9E9C-2B3A-DB47EEF3671E}"/>
              </a:ext>
            </a:extLst>
          </p:cNvPr>
          <p:cNvPicPr>
            <a:picLocks noChangeAspect="1"/>
          </p:cNvPicPr>
          <p:nvPr/>
        </p:nvPicPr>
        <p:blipFill>
          <a:blip r:embed="rId2"/>
          <a:stretch>
            <a:fillRect/>
          </a:stretch>
        </p:blipFill>
        <p:spPr>
          <a:xfrm>
            <a:off x="2954265" y="2004813"/>
            <a:ext cx="8954750" cy="2848373"/>
          </a:xfrm>
          <a:prstGeom prst="rect">
            <a:avLst/>
          </a:prstGeom>
        </p:spPr>
      </p:pic>
    </p:spTree>
    <p:extLst>
      <p:ext uri="{BB962C8B-B14F-4D97-AF65-F5344CB8AC3E}">
        <p14:creationId xmlns:p14="http://schemas.microsoft.com/office/powerpoint/2010/main" val="42087433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1795-CBAD-0BC5-37DE-869AB5A84E9A}"/>
              </a:ext>
            </a:extLst>
          </p:cNvPr>
          <p:cNvSpPr>
            <a:spLocks noGrp="1"/>
          </p:cNvSpPr>
          <p:nvPr>
            <p:ph type="title"/>
          </p:nvPr>
        </p:nvSpPr>
        <p:spPr/>
        <p:txBody>
          <a:bodyPr/>
          <a:lstStyle/>
          <a:p>
            <a:r>
              <a:rPr lang="en-US" dirty="0"/>
              <a:t>Check if an Item Exists</a:t>
            </a:r>
            <a:endParaRPr lang="en-IN" dirty="0"/>
          </a:p>
        </p:txBody>
      </p:sp>
      <p:sp>
        <p:nvSpPr>
          <p:cNvPr id="3" name="Content Placeholder 2">
            <a:extLst>
              <a:ext uri="{FF2B5EF4-FFF2-40B4-BE49-F238E27FC236}">
                <a16:creationId xmlns:a16="http://schemas.microsoft.com/office/drawing/2014/main" id="{A381DE8C-9A33-AFF2-0F39-10AEFC6B9B2A}"/>
              </a:ext>
            </a:extLst>
          </p:cNvPr>
          <p:cNvSpPr>
            <a:spLocks noGrp="1"/>
          </p:cNvSpPr>
          <p:nvPr>
            <p:ph idx="1"/>
          </p:nvPr>
        </p:nvSpPr>
        <p:spPr>
          <a:xfrm>
            <a:off x="2589212" y="1510301"/>
            <a:ext cx="8915400" cy="4400921"/>
          </a:xfrm>
        </p:spPr>
        <p:txBody>
          <a:bodyPr>
            <a:normAutofit/>
          </a:bodyPr>
          <a:lstStyle/>
          <a:p>
            <a:r>
              <a:rPr lang="en-US" sz="2400" dirty="0">
                <a:latin typeface="Times New Roman" panose="02020603050405020304" pitchFamily="18" charset="0"/>
                <a:cs typeface="Times New Roman" panose="02020603050405020304" pitchFamily="18" charset="0"/>
              </a:rPr>
              <a:t> To find out if a specified item is present in an array, use the </a:t>
            </a:r>
            <a:r>
              <a:rPr lang="en-US" sz="2400" dirty="0">
                <a:solidFill>
                  <a:srgbClr val="FF0000"/>
                </a:solidFill>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operator:</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034261E-11A8-E2ED-F13B-615A42F160A4}"/>
              </a:ext>
            </a:extLst>
          </p:cNvPr>
          <p:cNvPicPr>
            <a:picLocks noChangeAspect="1"/>
          </p:cNvPicPr>
          <p:nvPr/>
        </p:nvPicPr>
        <p:blipFill>
          <a:blip r:embed="rId2"/>
          <a:stretch>
            <a:fillRect/>
          </a:stretch>
        </p:blipFill>
        <p:spPr>
          <a:xfrm>
            <a:off x="2933097" y="2500917"/>
            <a:ext cx="7106642" cy="1209844"/>
          </a:xfrm>
          <a:prstGeom prst="rect">
            <a:avLst/>
          </a:prstGeom>
        </p:spPr>
      </p:pic>
    </p:spTree>
    <p:extLst>
      <p:ext uri="{BB962C8B-B14F-4D97-AF65-F5344CB8AC3E}">
        <p14:creationId xmlns:p14="http://schemas.microsoft.com/office/powerpoint/2010/main" val="2989619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268D-8E65-06F1-406F-D90CE9D3FFA7}"/>
              </a:ext>
            </a:extLst>
          </p:cNvPr>
          <p:cNvSpPr>
            <a:spLocks noGrp="1"/>
          </p:cNvSpPr>
          <p:nvPr>
            <p:ph type="title"/>
          </p:nvPr>
        </p:nvSpPr>
        <p:spPr/>
        <p:txBody>
          <a:bodyPr/>
          <a:lstStyle/>
          <a:p>
            <a:r>
              <a:rPr lang="en-IN" dirty="0"/>
              <a:t>Sampling Bias &amp; Errors</a:t>
            </a:r>
          </a:p>
        </p:txBody>
      </p:sp>
      <p:sp>
        <p:nvSpPr>
          <p:cNvPr id="3" name="Content Placeholder 2">
            <a:extLst>
              <a:ext uri="{FF2B5EF4-FFF2-40B4-BE49-F238E27FC236}">
                <a16:creationId xmlns:a16="http://schemas.microsoft.com/office/drawing/2014/main" id="{D82AA852-ECB3-859B-4756-FDF2F548F6C7}"/>
              </a:ext>
            </a:extLst>
          </p:cNvPr>
          <p:cNvSpPr>
            <a:spLocks noGrp="1"/>
          </p:cNvSpPr>
          <p:nvPr>
            <p:ph idx="1"/>
          </p:nvPr>
        </p:nvSpPr>
        <p:spPr>
          <a:xfrm>
            <a:off x="2414552" y="1424682"/>
            <a:ext cx="8915400" cy="4809207"/>
          </a:xfrm>
        </p:spPr>
        <p:txBody>
          <a:bodyPr>
            <a:normAutofit lnSpcReduction="10000"/>
          </a:bodyPr>
          <a:lstStyle/>
          <a:p>
            <a:pPr algn="just">
              <a:lnSpc>
                <a:spcPct val="150000"/>
              </a:lnSpc>
              <a:spcBef>
                <a:spcPts val="1029"/>
              </a:spcBef>
              <a:spcAft>
                <a:spcPts val="300"/>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Sampling Bias</a:t>
            </a:r>
            <a:r>
              <a:rPr lang="en-US" sz="2400" b="0" i="0" dirty="0">
                <a:solidFill>
                  <a:srgbClr val="404040"/>
                </a:solidFill>
                <a:effectLst/>
                <a:latin typeface="Times New Roman" panose="02020603050405020304" pitchFamily="18" charset="0"/>
                <a:cs typeface="Times New Roman" panose="02020603050405020304" pitchFamily="18" charset="0"/>
              </a:rPr>
              <a:t>: When the sample is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not</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representative</a:t>
            </a:r>
            <a:r>
              <a:rPr lang="en-US" sz="2400" b="0" i="0" dirty="0">
                <a:solidFill>
                  <a:srgbClr val="404040"/>
                </a:solidFill>
                <a:effectLst/>
                <a:latin typeface="Times New Roman" panose="02020603050405020304" pitchFamily="18" charset="0"/>
                <a:cs typeface="Times New Roman" panose="02020603050405020304" pitchFamily="18" charset="0"/>
              </a:rPr>
              <a:t> of the population.</a:t>
            </a:r>
          </a:p>
          <a:p>
            <a:pPr marL="742950" lvl="1" indent="-285750" algn="just">
              <a:lnSpc>
                <a:spcPct val="150000"/>
              </a:lnSpc>
              <a:spcBef>
                <a:spcPts val="300"/>
              </a:spcBef>
              <a:spcAft>
                <a:spcPts val="1029"/>
              </a:spcAft>
              <a:buFont typeface="Arial" panose="020B0604020202020204" pitchFamily="34" charset="0"/>
              <a:buChar char="•"/>
            </a:pP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Example</a:t>
            </a:r>
            <a:r>
              <a:rPr lang="en-US" sz="2400" b="0" i="0" dirty="0">
                <a:solidFill>
                  <a:srgbClr val="404040"/>
                </a:solidFill>
                <a:effectLst/>
                <a:latin typeface="Times New Roman" panose="02020603050405020304" pitchFamily="18" charset="0"/>
                <a:cs typeface="Times New Roman" panose="02020603050405020304" pitchFamily="18" charset="0"/>
              </a:rPr>
              <a:t>: Surveying only college students about national voting trends.</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Non-Sampling Errors</a:t>
            </a:r>
            <a:r>
              <a:rPr lang="en-US" sz="2400" b="0" i="0" dirty="0">
                <a:solidFill>
                  <a:srgbClr val="404040"/>
                </a:solidFill>
                <a:effectLst/>
                <a:latin typeface="Times New Roman" panose="02020603050405020304" pitchFamily="18" charset="0"/>
                <a:cs typeface="Times New Roman" panose="02020603050405020304" pitchFamily="18" charset="0"/>
              </a:rPr>
              <a:t>: Mistakes in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data</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collection</a:t>
            </a:r>
            <a:r>
              <a:rPr lang="en-US" sz="2400" b="0" i="0" dirty="0">
                <a:solidFill>
                  <a:srgbClr val="404040"/>
                </a:solidFill>
                <a:effectLst/>
                <a:latin typeface="Times New Roman" panose="02020603050405020304" pitchFamily="18" charset="0"/>
                <a:cs typeface="Times New Roman" panose="02020603050405020304" pitchFamily="18" charset="0"/>
              </a:rPr>
              <a:t> (e.g., measurement errors, response bias).</a:t>
            </a:r>
          </a:p>
          <a:p>
            <a:pPr algn="just">
              <a:lnSpc>
                <a:spcPct val="150000"/>
              </a:lnSpc>
              <a:spcBef>
                <a:spcPts val="300"/>
              </a:spcBef>
              <a:spcAft>
                <a:spcPts val="1029"/>
              </a:spcAft>
              <a:buFont typeface="Arial" panose="020B0604020202020204" pitchFamily="34" charset="0"/>
              <a:buChar char="•"/>
            </a:pPr>
            <a:r>
              <a:rPr lang="en-US" sz="2400" b="1" i="0" dirty="0">
                <a:solidFill>
                  <a:srgbClr val="404040"/>
                </a:solidFill>
                <a:effectLst/>
                <a:latin typeface="Times New Roman" panose="02020603050405020304" pitchFamily="18" charset="0"/>
                <a:cs typeface="Times New Roman" panose="02020603050405020304" pitchFamily="18" charset="0"/>
              </a:rPr>
              <a:t>Sampling Error</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Natural</a:t>
            </a: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accent2">
                    <a:lumMod val="75000"/>
                  </a:schemeClr>
                </a:solidFill>
                <a:effectLst/>
                <a:latin typeface="Times New Roman" panose="02020603050405020304" pitchFamily="18" charset="0"/>
                <a:cs typeface="Times New Roman" panose="02020603050405020304" pitchFamily="18" charset="0"/>
              </a:rPr>
              <a:t>variation</a:t>
            </a:r>
            <a:r>
              <a:rPr lang="en-US" sz="2400" b="0" i="0" dirty="0">
                <a:solidFill>
                  <a:srgbClr val="404040"/>
                </a:solidFill>
                <a:effectLst/>
                <a:latin typeface="Times New Roman" panose="02020603050405020304" pitchFamily="18" charset="0"/>
                <a:cs typeface="Times New Roman" panose="02020603050405020304" pitchFamily="18" charset="0"/>
              </a:rPr>
              <a:t> between sample statistics and population parameters.</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521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3923-A2CD-9247-3421-A8A426EF5DF1}"/>
              </a:ext>
            </a:extLst>
          </p:cNvPr>
          <p:cNvSpPr>
            <a:spLocks noGrp="1"/>
          </p:cNvSpPr>
          <p:nvPr>
            <p:ph type="title"/>
          </p:nvPr>
        </p:nvSpPr>
        <p:spPr/>
        <p:txBody>
          <a:bodyPr/>
          <a:lstStyle/>
          <a:p>
            <a:r>
              <a:rPr lang="en-US" dirty="0"/>
              <a:t>Number of Rows and Columns</a:t>
            </a:r>
            <a:endParaRPr lang="en-IN" dirty="0"/>
          </a:p>
        </p:txBody>
      </p:sp>
      <p:sp>
        <p:nvSpPr>
          <p:cNvPr id="3" name="Content Placeholder 2">
            <a:extLst>
              <a:ext uri="{FF2B5EF4-FFF2-40B4-BE49-F238E27FC236}">
                <a16:creationId xmlns:a16="http://schemas.microsoft.com/office/drawing/2014/main" id="{BD98226C-52F2-267F-CB94-372CF762EE20}"/>
              </a:ext>
            </a:extLst>
          </p:cNvPr>
          <p:cNvSpPr>
            <a:spLocks noGrp="1"/>
          </p:cNvSpPr>
          <p:nvPr>
            <p:ph idx="1"/>
          </p:nvPr>
        </p:nvSpPr>
        <p:spPr>
          <a:xfrm>
            <a:off x="2589212" y="1705510"/>
            <a:ext cx="8915400" cy="4205712"/>
          </a:xfrm>
        </p:spPr>
        <p:txBody>
          <a:bodyPr>
            <a:normAutofit/>
          </a:bodyPr>
          <a:lstStyle/>
          <a:p>
            <a:r>
              <a:rPr lang="en-US" sz="2400" dirty="0">
                <a:latin typeface="Times New Roman" panose="02020603050405020304" pitchFamily="18" charset="0"/>
                <a:cs typeface="Times New Roman" panose="02020603050405020304" pitchFamily="18" charset="0"/>
              </a:rPr>
              <a:t>Use the dim() function to find the amount of rows and columns in an array:</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D4A1084-4044-963A-83A1-3BE12DBA63E8}"/>
              </a:ext>
            </a:extLst>
          </p:cNvPr>
          <p:cNvPicPr>
            <a:picLocks noChangeAspect="1"/>
          </p:cNvPicPr>
          <p:nvPr/>
        </p:nvPicPr>
        <p:blipFill>
          <a:blip r:embed="rId2"/>
          <a:stretch>
            <a:fillRect/>
          </a:stretch>
        </p:blipFill>
        <p:spPr>
          <a:xfrm>
            <a:off x="2988206" y="2650635"/>
            <a:ext cx="7201905" cy="1257475"/>
          </a:xfrm>
          <a:prstGeom prst="rect">
            <a:avLst/>
          </a:prstGeom>
        </p:spPr>
      </p:pic>
    </p:spTree>
    <p:extLst>
      <p:ext uri="{BB962C8B-B14F-4D97-AF65-F5344CB8AC3E}">
        <p14:creationId xmlns:p14="http://schemas.microsoft.com/office/powerpoint/2010/main" val="756834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38AC-1202-E72B-ACDE-E6AA6E1CA214}"/>
              </a:ext>
            </a:extLst>
          </p:cNvPr>
          <p:cNvSpPr>
            <a:spLocks noGrp="1"/>
          </p:cNvSpPr>
          <p:nvPr>
            <p:ph type="title"/>
          </p:nvPr>
        </p:nvSpPr>
        <p:spPr/>
        <p:txBody>
          <a:bodyPr/>
          <a:lstStyle/>
          <a:p>
            <a:r>
              <a:rPr lang="en-IN" dirty="0"/>
              <a:t>Array Length</a:t>
            </a:r>
          </a:p>
        </p:txBody>
      </p:sp>
      <p:sp>
        <p:nvSpPr>
          <p:cNvPr id="3" name="Content Placeholder 2">
            <a:extLst>
              <a:ext uri="{FF2B5EF4-FFF2-40B4-BE49-F238E27FC236}">
                <a16:creationId xmlns:a16="http://schemas.microsoft.com/office/drawing/2014/main" id="{390E0022-61A9-3FA1-64BC-47762D51C048}"/>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Use the length() function to find the dimension of an array:</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C6556A-E491-56C1-B1FF-EA1EF16A9161}"/>
              </a:ext>
            </a:extLst>
          </p:cNvPr>
          <p:cNvPicPr>
            <a:picLocks noChangeAspect="1"/>
          </p:cNvPicPr>
          <p:nvPr/>
        </p:nvPicPr>
        <p:blipFill>
          <a:blip r:embed="rId2"/>
          <a:stretch>
            <a:fillRect/>
          </a:stretch>
        </p:blipFill>
        <p:spPr>
          <a:xfrm>
            <a:off x="2955889" y="2801953"/>
            <a:ext cx="7163800" cy="1562318"/>
          </a:xfrm>
          <a:prstGeom prst="rect">
            <a:avLst/>
          </a:prstGeom>
        </p:spPr>
      </p:pic>
    </p:spTree>
    <p:extLst>
      <p:ext uri="{BB962C8B-B14F-4D97-AF65-F5344CB8AC3E}">
        <p14:creationId xmlns:p14="http://schemas.microsoft.com/office/powerpoint/2010/main" val="4103541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19E5-565D-43B6-24A7-83D51D19E1E7}"/>
              </a:ext>
            </a:extLst>
          </p:cNvPr>
          <p:cNvSpPr>
            <a:spLocks noGrp="1"/>
          </p:cNvSpPr>
          <p:nvPr>
            <p:ph type="title"/>
          </p:nvPr>
        </p:nvSpPr>
        <p:spPr>
          <a:xfrm>
            <a:off x="2582651" y="89854"/>
            <a:ext cx="8911687" cy="1280890"/>
          </a:xfrm>
        </p:spPr>
        <p:txBody>
          <a:bodyPr/>
          <a:lstStyle/>
          <a:p>
            <a:r>
              <a:rPr lang="en-IN" dirty="0"/>
              <a:t>Loop Through an Array</a:t>
            </a:r>
          </a:p>
        </p:txBody>
      </p:sp>
      <p:pic>
        <p:nvPicPr>
          <p:cNvPr id="5" name="Content Placeholder 4">
            <a:extLst>
              <a:ext uri="{FF2B5EF4-FFF2-40B4-BE49-F238E27FC236}">
                <a16:creationId xmlns:a16="http://schemas.microsoft.com/office/drawing/2014/main" id="{7EF38E17-8D19-DBCE-FDB6-B500ED159F1C}"/>
              </a:ext>
            </a:extLst>
          </p:cNvPr>
          <p:cNvPicPr>
            <a:picLocks noGrp="1" noChangeAspect="1"/>
          </p:cNvPicPr>
          <p:nvPr>
            <p:ph idx="1"/>
          </p:nvPr>
        </p:nvPicPr>
        <p:blipFill>
          <a:blip r:embed="rId2"/>
          <a:stretch>
            <a:fillRect/>
          </a:stretch>
        </p:blipFill>
        <p:spPr>
          <a:xfrm>
            <a:off x="2684409" y="812493"/>
            <a:ext cx="5596562" cy="6031606"/>
          </a:xfrm>
        </p:spPr>
      </p:pic>
    </p:spTree>
    <p:extLst>
      <p:ext uri="{BB962C8B-B14F-4D97-AF65-F5344CB8AC3E}">
        <p14:creationId xmlns:p14="http://schemas.microsoft.com/office/powerpoint/2010/main" val="611779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E537-0BFF-9FBE-70DD-D7684BE68605}"/>
              </a:ext>
            </a:extLst>
          </p:cNvPr>
          <p:cNvSpPr>
            <a:spLocks noGrp="1"/>
          </p:cNvSpPr>
          <p:nvPr>
            <p:ph type="title"/>
          </p:nvPr>
        </p:nvSpPr>
        <p:spPr/>
        <p:txBody>
          <a:bodyPr/>
          <a:lstStyle/>
          <a:p>
            <a:r>
              <a:rPr lang="en-IN" dirty="0"/>
              <a:t>R Data Frames</a:t>
            </a:r>
          </a:p>
        </p:txBody>
      </p:sp>
      <p:sp>
        <p:nvSpPr>
          <p:cNvPr id="3" name="Content Placeholder 2">
            <a:extLst>
              <a:ext uri="{FF2B5EF4-FFF2-40B4-BE49-F238E27FC236}">
                <a16:creationId xmlns:a16="http://schemas.microsoft.com/office/drawing/2014/main" id="{2FD8F24E-D386-8870-5403-B4FF3F6A2DA8}"/>
              </a:ext>
            </a:extLst>
          </p:cNvPr>
          <p:cNvSpPr>
            <a:spLocks noGrp="1"/>
          </p:cNvSpPr>
          <p:nvPr>
            <p:ph idx="1"/>
          </p:nvPr>
        </p:nvSpPr>
        <p:spPr/>
        <p:txBody>
          <a:bodyPr>
            <a:normAutofit fontScale="85000" lnSpcReduction="10000"/>
          </a:bodyPr>
          <a:lstStyle/>
          <a:p>
            <a:r>
              <a:rPr lang="en-US" sz="2800" dirty="0"/>
              <a:t>Data Frames are data displayed in a format as a table.</a:t>
            </a:r>
          </a:p>
          <a:p>
            <a:endParaRPr lang="en-US" sz="2800" dirty="0"/>
          </a:p>
          <a:p>
            <a:r>
              <a:rPr lang="en-US" sz="2800" dirty="0"/>
              <a:t>Data Frames can have different types of data inside it. While the first column can be character, the second and third can be numeric or logical. However, each column should have the same type of data.</a:t>
            </a:r>
          </a:p>
          <a:p>
            <a:endParaRPr lang="en-US" sz="2800" dirty="0"/>
          </a:p>
          <a:p>
            <a:r>
              <a:rPr lang="en-US" sz="2800" dirty="0"/>
              <a:t>Use the </a:t>
            </a:r>
            <a:r>
              <a:rPr lang="en-US" sz="2800" dirty="0" err="1"/>
              <a:t>data.frame</a:t>
            </a:r>
            <a:r>
              <a:rPr lang="en-US" sz="2800" dirty="0"/>
              <a:t>() function to create a data frame:</a:t>
            </a:r>
            <a:endParaRPr lang="en-IN" sz="2800" dirty="0"/>
          </a:p>
        </p:txBody>
      </p:sp>
    </p:spTree>
    <p:extLst>
      <p:ext uri="{BB962C8B-B14F-4D97-AF65-F5344CB8AC3E}">
        <p14:creationId xmlns:p14="http://schemas.microsoft.com/office/powerpoint/2010/main" val="990655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4D4749-E135-8D24-B2C2-4975EC755C33}"/>
              </a:ext>
            </a:extLst>
          </p:cNvPr>
          <p:cNvPicPr>
            <a:picLocks noGrp="1" noChangeAspect="1"/>
          </p:cNvPicPr>
          <p:nvPr>
            <p:ph idx="1"/>
          </p:nvPr>
        </p:nvPicPr>
        <p:blipFill>
          <a:blip r:embed="rId2"/>
          <a:stretch>
            <a:fillRect/>
          </a:stretch>
        </p:blipFill>
        <p:spPr>
          <a:xfrm>
            <a:off x="2170564" y="831026"/>
            <a:ext cx="9306845" cy="4439616"/>
          </a:xfrm>
        </p:spPr>
      </p:pic>
    </p:spTree>
    <p:extLst>
      <p:ext uri="{BB962C8B-B14F-4D97-AF65-F5344CB8AC3E}">
        <p14:creationId xmlns:p14="http://schemas.microsoft.com/office/powerpoint/2010/main" val="12582459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F494-4964-2403-2F4D-E9853D2ED72E}"/>
              </a:ext>
            </a:extLst>
          </p:cNvPr>
          <p:cNvSpPr>
            <a:spLocks noGrp="1"/>
          </p:cNvSpPr>
          <p:nvPr>
            <p:ph type="title"/>
          </p:nvPr>
        </p:nvSpPr>
        <p:spPr>
          <a:xfrm>
            <a:off x="2589212" y="95847"/>
            <a:ext cx="8911687" cy="1280890"/>
          </a:xfrm>
        </p:spPr>
        <p:txBody>
          <a:bodyPr/>
          <a:lstStyle/>
          <a:p>
            <a:r>
              <a:rPr lang="en-IN" dirty="0"/>
              <a:t>Summarize the Data</a:t>
            </a:r>
          </a:p>
        </p:txBody>
      </p:sp>
      <p:sp>
        <p:nvSpPr>
          <p:cNvPr id="3" name="Content Placeholder 2">
            <a:extLst>
              <a:ext uri="{FF2B5EF4-FFF2-40B4-BE49-F238E27FC236}">
                <a16:creationId xmlns:a16="http://schemas.microsoft.com/office/drawing/2014/main" id="{3E9AA5C0-E313-0516-4700-F2AEDAFE6EFC}"/>
              </a:ext>
            </a:extLst>
          </p:cNvPr>
          <p:cNvSpPr>
            <a:spLocks noGrp="1"/>
          </p:cNvSpPr>
          <p:nvPr>
            <p:ph idx="1"/>
          </p:nvPr>
        </p:nvSpPr>
        <p:spPr>
          <a:xfrm>
            <a:off x="2589212" y="760289"/>
            <a:ext cx="8915400" cy="5150934"/>
          </a:xfrm>
        </p:spPr>
        <p:txBody>
          <a:bodyPr>
            <a:normAutofit/>
          </a:bodyPr>
          <a:lstStyle/>
          <a:p>
            <a:r>
              <a:rPr lang="en-US" sz="2400" dirty="0"/>
              <a:t>Use the summary() function to summarize the data from a Data Frame:</a:t>
            </a:r>
          </a:p>
          <a:p>
            <a:endParaRPr lang="en-IN" sz="2400" dirty="0"/>
          </a:p>
        </p:txBody>
      </p:sp>
      <p:pic>
        <p:nvPicPr>
          <p:cNvPr id="6" name="Picture 5">
            <a:extLst>
              <a:ext uri="{FF2B5EF4-FFF2-40B4-BE49-F238E27FC236}">
                <a16:creationId xmlns:a16="http://schemas.microsoft.com/office/drawing/2014/main" id="{18BB701F-7FFA-6E63-6A52-0C9E2ED979C9}"/>
              </a:ext>
            </a:extLst>
          </p:cNvPr>
          <p:cNvPicPr>
            <a:picLocks noChangeAspect="1"/>
          </p:cNvPicPr>
          <p:nvPr/>
        </p:nvPicPr>
        <p:blipFill>
          <a:blip r:embed="rId2"/>
          <a:stretch>
            <a:fillRect/>
          </a:stretch>
        </p:blipFill>
        <p:spPr>
          <a:xfrm>
            <a:off x="2681679" y="1658470"/>
            <a:ext cx="7087589" cy="5410955"/>
          </a:xfrm>
          <a:prstGeom prst="rect">
            <a:avLst/>
          </a:prstGeom>
        </p:spPr>
      </p:pic>
    </p:spTree>
    <p:extLst>
      <p:ext uri="{BB962C8B-B14F-4D97-AF65-F5344CB8AC3E}">
        <p14:creationId xmlns:p14="http://schemas.microsoft.com/office/powerpoint/2010/main" val="3719576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02AA-46F5-6BD9-8F42-0368C0A284DD}"/>
              </a:ext>
            </a:extLst>
          </p:cNvPr>
          <p:cNvSpPr>
            <a:spLocks noGrp="1"/>
          </p:cNvSpPr>
          <p:nvPr>
            <p:ph type="title"/>
          </p:nvPr>
        </p:nvSpPr>
        <p:spPr/>
        <p:txBody>
          <a:bodyPr/>
          <a:lstStyle/>
          <a:p>
            <a:r>
              <a:rPr lang="en-IN" dirty="0"/>
              <a:t>Access Items in Frames</a:t>
            </a:r>
          </a:p>
        </p:txBody>
      </p:sp>
      <p:sp>
        <p:nvSpPr>
          <p:cNvPr id="3" name="Content Placeholder 2">
            <a:extLst>
              <a:ext uri="{FF2B5EF4-FFF2-40B4-BE49-F238E27FC236}">
                <a16:creationId xmlns:a16="http://schemas.microsoft.com/office/drawing/2014/main" id="{D205313C-8ED0-F883-987A-B4D7E9EF648C}"/>
              </a:ext>
            </a:extLst>
          </p:cNvPr>
          <p:cNvSpPr>
            <a:spLocks noGrp="1"/>
          </p:cNvSpPr>
          <p:nvPr>
            <p:ph idx="1"/>
          </p:nvPr>
        </p:nvSpPr>
        <p:spPr>
          <a:xfrm>
            <a:off x="2589212" y="1540189"/>
            <a:ext cx="8915400" cy="3777622"/>
          </a:xfrm>
        </p:spPr>
        <p:txBody>
          <a:bodyPr>
            <a:normAutofit/>
          </a:bodyPr>
          <a:lstStyle/>
          <a:p>
            <a:r>
              <a:rPr lang="en-US" sz="2400" dirty="0"/>
              <a:t>We can use single brackets [ ], double brackets [[ ]] or $ to access columns from a data frame:</a:t>
            </a:r>
            <a:endParaRPr lang="en-IN" sz="2400" dirty="0"/>
          </a:p>
        </p:txBody>
      </p:sp>
      <p:pic>
        <p:nvPicPr>
          <p:cNvPr id="5" name="Content Placeholder 4">
            <a:extLst>
              <a:ext uri="{FF2B5EF4-FFF2-40B4-BE49-F238E27FC236}">
                <a16:creationId xmlns:a16="http://schemas.microsoft.com/office/drawing/2014/main" id="{492785EA-B5EE-302B-733A-EABB46E98FEC}"/>
              </a:ext>
            </a:extLst>
          </p:cNvPr>
          <p:cNvPicPr>
            <a:picLocks noChangeAspect="1"/>
          </p:cNvPicPr>
          <p:nvPr/>
        </p:nvPicPr>
        <p:blipFill>
          <a:blip r:embed="rId2"/>
          <a:stretch>
            <a:fillRect/>
          </a:stretch>
        </p:blipFill>
        <p:spPr>
          <a:xfrm>
            <a:off x="2818957" y="2455640"/>
            <a:ext cx="5921137" cy="3778250"/>
          </a:xfrm>
          <a:prstGeom prst="rect">
            <a:avLst/>
          </a:prstGeom>
        </p:spPr>
      </p:pic>
    </p:spTree>
    <p:extLst>
      <p:ext uri="{BB962C8B-B14F-4D97-AF65-F5344CB8AC3E}">
        <p14:creationId xmlns:p14="http://schemas.microsoft.com/office/powerpoint/2010/main" val="14088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B107-7FE8-E18A-C29D-0DE13DF69811}"/>
              </a:ext>
            </a:extLst>
          </p:cNvPr>
          <p:cNvSpPr>
            <a:spLocks noGrp="1"/>
          </p:cNvSpPr>
          <p:nvPr>
            <p:ph type="title"/>
          </p:nvPr>
        </p:nvSpPr>
        <p:spPr/>
        <p:txBody>
          <a:bodyPr/>
          <a:lstStyle/>
          <a:p>
            <a:r>
              <a:rPr lang="en-IN" dirty="0"/>
              <a:t>Add Rows</a:t>
            </a:r>
          </a:p>
        </p:txBody>
      </p:sp>
      <p:sp>
        <p:nvSpPr>
          <p:cNvPr id="7" name="Content Placeholder 6">
            <a:extLst>
              <a:ext uri="{FF2B5EF4-FFF2-40B4-BE49-F238E27FC236}">
                <a16:creationId xmlns:a16="http://schemas.microsoft.com/office/drawing/2014/main" id="{052F81EC-572D-31B1-9610-78AB258AB84B}"/>
              </a:ext>
            </a:extLst>
          </p:cNvPr>
          <p:cNvSpPr>
            <a:spLocks noGrp="1"/>
          </p:cNvSpPr>
          <p:nvPr>
            <p:ph idx="1"/>
          </p:nvPr>
        </p:nvSpPr>
        <p:spPr>
          <a:xfrm>
            <a:off x="2589212" y="1428108"/>
            <a:ext cx="8915400" cy="4483114"/>
          </a:xfrm>
        </p:spPr>
        <p:txBody>
          <a:bodyPr>
            <a:normAutofit/>
          </a:bodyPr>
          <a:lstStyle/>
          <a:p>
            <a:r>
              <a:rPr lang="en-US" sz="2400" dirty="0"/>
              <a:t>Use the </a:t>
            </a:r>
            <a:r>
              <a:rPr lang="en-US" sz="2400" dirty="0" err="1"/>
              <a:t>rbind</a:t>
            </a:r>
            <a:r>
              <a:rPr lang="en-US" sz="2400" dirty="0"/>
              <a:t>() function to add new rows in a Data Frame:</a:t>
            </a:r>
          </a:p>
          <a:p>
            <a:endParaRPr lang="en-IN" sz="2400" dirty="0"/>
          </a:p>
        </p:txBody>
      </p:sp>
      <p:pic>
        <p:nvPicPr>
          <p:cNvPr id="10" name="Picture 9">
            <a:extLst>
              <a:ext uri="{FF2B5EF4-FFF2-40B4-BE49-F238E27FC236}">
                <a16:creationId xmlns:a16="http://schemas.microsoft.com/office/drawing/2014/main" id="{A0FEFFF5-C563-8C6C-BD60-332F3A865F8C}"/>
              </a:ext>
            </a:extLst>
          </p:cNvPr>
          <p:cNvPicPr>
            <a:picLocks noChangeAspect="1"/>
          </p:cNvPicPr>
          <p:nvPr/>
        </p:nvPicPr>
        <p:blipFill>
          <a:blip r:embed="rId2"/>
          <a:stretch>
            <a:fillRect/>
          </a:stretch>
        </p:blipFill>
        <p:spPr>
          <a:xfrm>
            <a:off x="2589212" y="2266660"/>
            <a:ext cx="8354591" cy="4153480"/>
          </a:xfrm>
          <a:prstGeom prst="rect">
            <a:avLst/>
          </a:prstGeom>
        </p:spPr>
      </p:pic>
    </p:spTree>
    <p:extLst>
      <p:ext uri="{BB962C8B-B14F-4D97-AF65-F5344CB8AC3E}">
        <p14:creationId xmlns:p14="http://schemas.microsoft.com/office/powerpoint/2010/main" val="5258057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0852-B43D-53B3-97E6-B47AD05BE6F8}"/>
              </a:ext>
            </a:extLst>
          </p:cNvPr>
          <p:cNvSpPr>
            <a:spLocks noGrp="1"/>
          </p:cNvSpPr>
          <p:nvPr>
            <p:ph type="title"/>
          </p:nvPr>
        </p:nvSpPr>
        <p:spPr>
          <a:xfrm>
            <a:off x="2592925" y="624110"/>
            <a:ext cx="8911687" cy="629337"/>
          </a:xfrm>
        </p:spPr>
        <p:txBody>
          <a:bodyPr>
            <a:normAutofit fontScale="90000"/>
          </a:bodyPr>
          <a:lstStyle/>
          <a:p>
            <a:r>
              <a:rPr lang="en-IN" dirty="0"/>
              <a:t>Add Columns</a:t>
            </a:r>
          </a:p>
        </p:txBody>
      </p:sp>
      <p:sp>
        <p:nvSpPr>
          <p:cNvPr id="3" name="Content Placeholder 2">
            <a:extLst>
              <a:ext uri="{FF2B5EF4-FFF2-40B4-BE49-F238E27FC236}">
                <a16:creationId xmlns:a16="http://schemas.microsoft.com/office/drawing/2014/main" id="{E4097EE2-23EA-4325-DDE4-9714CEAB3339}"/>
              </a:ext>
            </a:extLst>
          </p:cNvPr>
          <p:cNvSpPr>
            <a:spLocks noGrp="1"/>
          </p:cNvSpPr>
          <p:nvPr>
            <p:ph idx="1"/>
          </p:nvPr>
        </p:nvSpPr>
        <p:spPr>
          <a:xfrm>
            <a:off x="2589212" y="1407560"/>
            <a:ext cx="8915400" cy="4503662"/>
          </a:xfrm>
        </p:spPr>
        <p:txBody>
          <a:bodyPr>
            <a:normAutofit/>
          </a:bodyPr>
          <a:lstStyle/>
          <a:p>
            <a:r>
              <a:rPr lang="en-US" sz="2400" dirty="0"/>
              <a:t>Use the </a:t>
            </a:r>
            <a:r>
              <a:rPr lang="en-US" sz="2400" dirty="0" err="1"/>
              <a:t>cbind</a:t>
            </a:r>
            <a:r>
              <a:rPr lang="en-US" sz="2400" dirty="0"/>
              <a:t>() function to add new columns in a Data Frame:</a:t>
            </a:r>
          </a:p>
          <a:p>
            <a:endParaRPr lang="en-IN" sz="2400" dirty="0"/>
          </a:p>
        </p:txBody>
      </p:sp>
      <p:pic>
        <p:nvPicPr>
          <p:cNvPr id="6" name="Picture 5">
            <a:extLst>
              <a:ext uri="{FF2B5EF4-FFF2-40B4-BE49-F238E27FC236}">
                <a16:creationId xmlns:a16="http://schemas.microsoft.com/office/drawing/2014/main" id="{1C09D103-BAB7-C7CE-D0A4-A85F3841312D}"/>
              </a:ext>
            </a:extLst>
          </p:cNvPr>
          <p:cNvPicPr>
            <a:picLocks noChangeAspect="1"/>
          </p:cNvPicPr>
          <p:nvPr/>
        </p:nvPicPr>
        <p:blipFill>
          <a:blip r:embed="rId2"/>
          <a:stretch>
            <a:fillRect/>
          </a:stretch>
        </p:blipFill>
        <p:spPr>
          <a:xfrm>
            <a:off x="2589212" y="2394779"/>
            <a:ext cx="8973802" cy="3839111"/>
          </a:xfrm>
          <a:prstGeom prst="rect">
            <a:avLst/>
          </a:prstGeom>
        </p:spPr>
      </p:pic>
    </p:spTree>
    <p:extLst>
      <p:ext uri="{BB962C8B-B14F-4D97-AF65-F5344CB8AC3E}">
        <p14:creationId xmlns:p14="http://schemas.microsoft.com/office/powerpoint/2010/main" val="1648043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DAF1D-AA97-F38A-D79C-8F2FF2B21959}"/>
              </a:ext>
            </a:extLst>
          </p:cNvPr>
          <p:cNvSpPr>
            <a:spLocks noGrp="1"/>
          </p:cNvSpPr>
          <p:nvPr>
            <p:ph type="title"/>
          </p:nvPr>
        </p:nvSpPr>
        <p:spPr/>
        <p:txBody>
          <a:bodyPr/>
          <a:lstStyle/>
          <a:p>
            <a:r>
              <a:rPr lang="en-IN" dirty="0"/>
              <a:t>Remove Rows and Columns</a:t>
            </a:r>
          </a:p>
        </p:txBody>
      </p:sp>
      <p:sp>
        <p:nvSpPr>
          <p:cNvPr id="3" name="Content Placeholder 2">
            <a:extLst>
              <a:ext uri="{FF2B5EF4-FFF2-40B4-BE49-F238E27FC236}">
                <a16:creationId xmlns:a16="http://schemas.microsoft.com/office/drawing/2014/main" id="{12ECCC03-EB7F-CA96-4258-AC09452D9E4F}"/>
              </a:ext>
            </a:extLst>
          </p:cNvPr>
          <p:cNvSpPr>
            <a:spLocks noGrp="1"/>
          </p:cNvSpPr>
          <p:nvPr>
            <p:ph idx="1"/>
          </p:nvPr>
        </p:nvSpPr>
        <p:spPr>
          <a:xfrm>
            <a:off x="2589212" y="1335640"/>
            <a:ext cx="8915400" cy="4575582"/>
          </a:xfrm>
        </p:spPr>
        <p:txBody>
          <a:bodyPr>
            <a:normAutofit/>
          </a:bodyPr>
          <a:lstStyle/>
          <a:p>
            <a:r>
              <a:rPr lang="en-US" sz="2400" dirty="0"/>
              <a:t>Use the c() function to remove rows and columns in a Data Frame:</a:t>
            </a:r>
          </a:p>
          <a:p>
            <a:endParaRPr lang="en-IN" sz="2400" dirty="0"/>
          </a:p>
        </p:txBody>
      </p:sp>
      <p:pic>
        <p:nvPicPr>
          <p:cNvPr id="6" name="Picture 5">
            <a:extLst>
              <a:ext uri="{FF2B5EF4-FFF2-40B4-BE49-F238E27FC236}">
                <a16:creationId xmlns:a16="http://schemas.microsoft.com/office/drawing/2014/main" id="{42DAF315-6F7C-3F6E-A525-370FF1746CE6}"/>
              </a:ext>
            </a:extLst>
          </p:cNvPr>
          <p:cNvPicPr>
            <a:picLocks noChangeAspect="1"/>
          </p:cNvPicPr>
          <p:nvPr/>
        </p:nvPicPr>
        <p:blipFill>
          <a:blip r:embed="rId2"/>
          <a:stretch>
            <a:fillRect/>
          </a:stretch>
        </p:blipFill>
        <p:spPr>
          <a:xfrm>
            <a:off x="2774222" y="2183491"/>
            <a:ext cx="7828708" cy="4055836"/>
          </a:xfrm>
          <a:prstGeom prst="rect">
            <a:avLst/>
          </a:prstGeom>
        </p:spPr>
      </p:pic>
    </p:spTree>
    <p:extLst>
      <p:ext uri="{BB962C8B-B14F-4D97-AF65-F5344CB8AC3E}">
        <p14:creationId xmlns:p14="http://schemas.microsoft.com/office/powerpoint/2010/main" val="283674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9DC6-48D1-14AB-36E8-BD8A99C59B1F}"/>
              </a:ext>
            </a:extLst>
          </p:cNvPr>
          <p:cNvSpPr>
            <a:spLocks noGrp="1"/>
          </p:cNvSpPr>
          <p:nvPr>
            <p:ph type="title"/>
          </p:nvPr>
        </p:nvSpPr>
        <p:spPr/>
        <p:txBody>
          <a:bodyPr/>
          <a:lstStyle/>
          <a:p>
            <a:r>
              <a:rPr lang="en-US" dirty="0"/>
              <a:t>Example: Population vs. Sample in Research</a:t>
            </a:r>
            <a:endParaRPr lang="en-IN" dirty="0"/>
          </a:p>
        </p:txBody>
      </p:sp>
      <p:graphicFrame>
        <p:nvGraphicFramePr>
          <p:cNvPr id="4" name="Content Placeholder 3">
            <a:extLst>
              <a:ext uri="{FF2B5EF4-FFF2-40B4-BE49-F238E27FC236}">
                <a16:creationId xmlns:a16="http://schemas.microsoft.com/office/drawing/2014/main" id="{4017957E-CDCF-A486-649A-E7FA9B825FC7}"/>
              </a:ext>
            </a:extLst>
          </p:cNvPr>
          <p:cNvGraphicFramePr>
            <a:graphicFrameLocks noGrp="1"/>
          </p:cNvGraphicFramePr>
          <p:nvPr>
            <p:ph idx="1"/>
            <p:extLst>
              <p:ext uri="{D42A27DB-BD31-4B8C-83A1-F6EECF244321}">
                <p14:modId xmlns:p14="http://schemas.microsoft.com/office/powerpoint/2010/main" val="3695344136"/>
              </p:ext>
            </p:extLst>
          </p:nvPr>
        </p:nvGraphicFramePr>
        <p:xfrm>
          <a:off x="2496745" y="2207235"/>
          <a:ext cx="8915401" cy="4026654"/>
        </p:xfrm>
        <a:graphic>
          <a:graphicData uri="http://schemas.openxmlformats.org/drawingml/2006/table">
            <a:tbl>
              <a:tblPr/>
              <a:tblGrid>
                <a:gridCol w="3014599">
                  <a:extLst>
                    <a:ext uri="{9D8B030D-6E8A-4147-A177-3AD203B41FA5}">
                      <a16:colId xmlns:a16="http://schemas.microsoft.com/office/drawing/2014/main" val="842646052"/>
                    </a:ext>
                  </a:extLst>
                </a:gridCol>
                <a:gridCol w="2950401">
                  <a:extLst>
                    <a:ext uri="{9D8B030D-6E8A-4147-A177-3AD203B41FA5}">
                      <a16:colId xmlns:a16="http://schemas.microsoft.com/office/drawing/2014/main" val="1966545607"/>
                    </a:ext>
                  </a:extLst>
                </a:gridCol>
                <a:gridCol w="2950401">
                  <a:extLst>
                    <a:ext uri="{9D8B030D-6E8A-4147-A177-3AD203B41FA5}">
                      <a16:colId xmlns:a16="http://schemas.microsoft.com/office/drawing/2014/main" val="31024190"/>
                    </a:ext>
                  </a:extLst>
                </a:gridCol>
              </a:tblGrid>
              <a:tr h="846111">
                <a:tc>
                  <a:txBody>
                    <a:bodyPr/>
                    <a:lstStyle/>
                    <a:p>
                      <a:pPr algn="l"/>
                      <a:r>
                        <a:rPr lang="en-IN" sz="2400" b="1" dirty="0">
                          <a:solidFill>
                            <a:schemeClr val="accent2">
                              <a:lumMod val="75000"/>
                            </a:schemeClr>
                          </a:solidFill>
                          <a:effectLst/>
                          <a:latin typeface="Times New Roman" panose="02020603050405020304" pitchFamily="18" charset="0"/>
                          <a:cs typeface="Times New Roman" panose="02020603050405020304" pitchFamily="18" charset="0"/>
                        </a:rPr>
                        <a:t>Aspect</a:t>
                      </a: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400" b="1">
                          <a:solidFill>
                            <a:schemeClr val="accent2">
                              <a:lumMod val="75000"/>
                            </a:schemeClr>
                          </a:solidFill>
                          <a:effectLst/>
                          <a:latin typeface="Times New Roman" panose="02020603050405020304" pitchFamily="18" charset="0"/>
                          <a:cs typeface="Times New Roman" panose="02020603050405020304" pitchFamily="18" charset="0"/>
                        </a:rPr>
                        <a:t>Population Example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400" b="1" dirty="0">
                          <a:solidFill>
                            <a:schemeClr val="accent2">
                              <a:lumMod val="75000"/>
                            </a:schemeClr>
                          </a:solidFill>
                          <a:effectLst/>
                          <a:latin typeface="Times New Roman" panose="02020603050405020304" pitchFamily="18" charset="0"/>
                          <a:cs typeface="Times New Roman" panose="02020603050405020304" pitchFamily="18" charset="0"/>
                        </a:rPr>
                        <a:t>Sample Example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0164399"/>
                  </a:ext>
                </a:extLst>
              </a:tr>
              <a:tr h="846111">
                <a:tc>
                  <a:txBody>
                    <a:bodyPr/>
                    <a:lstStyle/>
                    <a:p>
                      <a:r>
                        <a:rPr lang="en-IN" sz="2400" b="1" dirty="0">
                          <a:solidFill>
                            <a:schemeClr val="accent2">
                              <a:lumMod val="75000"/>
                            </a:schemeClr>
                          </a:solidFill>
                          <a:effectLst/>
                          <a:latin typeface="Times New Roman" panose="02020603050405020304" pitchFamily="18" charset="0"/>
                          <a:cs typeface="Times New Roman" panose="02020603050405020304" pitchFamily="18" charset="0"/>
                        </a:rPr>
                        <a:t>Definition</a:t>
                      </a:r>
                      <a:endParaRPr lang="en-IN" sz="24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effectLst/>
                          <a:latin typeface="Times New Roman" panose="02020603050405020304" pitchFamily="18" charset="0"/>
                          <a:cs typeface="Times New Roman" panose="02020603050405020304" pitchFamily="18" charset="0"/>
                        </a:rPr>
                        <a:t>All adults in India</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1,000 surveyed adults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136965"/>
                  </a:ext>
                </a:extLst>
              </a:tr>
              <a:tr h="1488321">
                <a:tc>
                  <a:txBody>
                    <a:bodyPr/>
                    <a:lstStyle/>
                    <a:p>
                      <a:r>
                        <a:rPr lang="en-IN" sz="2400" b="1">
                          <a:solidFill>
                            <a:schemeClr val="accent2">
                              <a:lumMod val="75000"/>
                            </a:schemeClr>
                          </a:solidFill>
                          <a:effectLst/>
                          <a:latin typeface="Times New Roman" panose="02020603050405020304" pitchFamily="18" charset="0"/>
                          <a:cs typeface="Times New Roman" panose="02020603050405020304" pitchFamily="18" charset="0"/>
                        </a:rPr>
                        <a:t>Parameter/Statistic</a:t>
                      </a:r>
                      <a:endParaRPr lang="en-IN" sz="2400">
                        <a:solidFill>
                          <a:schemeClr val="accent2">
                            <a:lumMod val="75000"/>
                          </a:schemeClr>
                        </a:solidFill>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True average income (</a:t>
                      </a:r>
                      <a:r>
                        <a:rPr lang="el-GR" sz="2400" i="1">
                          <a:effectLst/>
                          <a:latin typeface="Times New Roman" panose="02020603050405020304" pitchFamily="18" charset="0"/>
                          <a:cs typeface="Times New Roman" panose="02020603050405020304" pitchFamily="18" charset="0"/>
                        </a:rPr>
                        <a:t>μ</a:t>
                      </a:r>
                      <a:r>
                        <a:rPr lang="el-GR" sz="2400">
                          <a:effectLst/>
                          <a:latin typeface="Times New Roman" panose="02020603050405020304" pitchFamily="18" charset="0"/>
                          <a:cs typeface="Times New Roman" panose="02020603050405020304" pitchFamily="18" charset="0"/>
                        </a:rPr>
                        <a:t>)</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Sample average income (</a:t>
                      </a:r>
                      <a:r>
                        <a:rPr lang="en-IN" sz="2400" i="1" dirty="0">
                          <a:effectLst/>
                          <a:latin typeface="Times New Roman" panose="02020603050405020304" pitchFamily="18" charset="0"/>
                          <a:cs typeface="Times New Roman" panose="02020603050405020304" pitchFamily="18" charset="0"/>
                        </a:rPr>
                        <a:t>x̄ </a:t>
                      </a:r>
                      <a:r>
                        <a:rPr lang="en-IN" sz="2400" dirty="0">
                          <a:effectLst/>
                          <a:latin typeface="Times New Roman" panose="02020603050405020304" pitchFamily="18" charset="0"/>
                          <a:cs typeface="Times New Roman" panose="02020603050405020304" pitchFamily="18" charset="0"/>
                        </a:rPr>
                        <a:t>)</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9453179"/>
                  </a:ext>
                </a:extLst>
              </a:tr>
              <a:tr h="846111">
                <a:tc>
                  <a:txBody>
                    <a:bodyPr/>
                    <a:lstStyle/>
                    <a:p>
                      <a:r>
                        <a:rPr lang="en-IN" sz="2400" b="1" dirty="0">
                          <a:solidFill>
                            <a:schemeClr val="accent2">
                              <a:lumMod val="75000"/>
                            </a:schemeClr>
                          </a:solidFill>
                          <a:effectLst/>
                          <a:latin typeface="Times New Roman" panose="02020603050405020304" pitchFamily="18" charset="0"/>
                          <a:cs typeface="Times New Roman" panose="02020603050405020304" pitchFamily="18" charset="0"/>
                        </a:rPr>
                        <a:t>Data Collection</a:t>
                      </a:r>
                      <a:endParaRPr lang="en-IN" sz="2400" dirty="0">
                        <a:solidFill>
                          <a:schemeClr val="accent2">
                            <a:lumMod val="75000"/>
                          </a:schemeClr>
                        </a:solidFill>
                        <a:effectLst/>
                        <a:latin typeface="Times New Roman" panose="02020603050405020304" pitchFamily="18" charset="0"/>
                        <a:cs typeface="Times New Roman" panose="02020603050405020304" pitchFamily="18" charset="0"/>
                      </a:endParaRPr>
                    </a:p>
                  </a:txBody>
                  <a:tcPr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effectLst/>
                          <a:latin typeface="Times New Roman" panose="02020603050405020304" pitchFamily="18" charset="0"/>
                          <a:cs typeface="Times New Roman" panose="02020603050405020304" pitchFamily="18" charset="0"/>
                        </a:rPr>
                        <a:t>Census (rarely feasible)</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effectLst/>
                          <a:latin typeface="Times New Roman" panose="02020603050405020304" pitchFamily="18" charset="0"/>
                          <a:cs typeface="Times New Roman" panose="02020603050405020304" pitchFamily="18" charset="0"/>
                        </a:rPr>
                        <a:t>Surveys, experiments</a:t>
                      </a:r>
                    </a:p>
                  </a:txBody>
                  <a:tcPr marL="87097" marR="87097" marT="43548" marB="435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4227353"/>
                  </a:ext>
                </a:extLst>
              </a:tr>
            </a:tbl>
          </a:graphicData>
        </a:graphic>
      </p:graphicFrame>
      <p:sp>
        <p:nvSpPr>
          <p:cNvPr id="5" name="Rectangle 1">
            <a:extLst>
              <a:ext uri="{FF2B5EF4-FFF2-40B4-BE49-F238E27FC236}">
                <a16:creationId xmlns:a16="http://schemas.microsoft.com/office/drawing/2014/main" id="{207755E4-3717-07B5-1633-5FEF488B3410}"/>
              </a:ext>
            </a:extLst>
          </p:cNvPr>
          <p:cNvSpPr>
            <a:spLocks noChangeArrowheads="1"/>
          </p:cNvSpPr>
          <p:nvPr/>
        </p:nvSpPr>
        <p:spPr bwMode="auto">
          <a:xfrm>
            <a:off x="-92468" y="-1370993"/>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2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5608-CC79-1F3E-B8AB-0DF464D62483}"/>
              </a:ext>
            </a:extLst>
          </p:cNvPr>
          <p:cNvSpPr>
            <a:spLocks noGrp="1"/>
          </p:cNvSpPr>
          <p:nvPr>
            <p:ph type="title"/>
          </p:nvPr>
        </p:nvSpPr>
        <p:spPr>
          <a:xfrm>
            <a:off x="2592925" y="624110"/>
            <a:ext cx="8911687" cy="762901"/>
          </a:xfrm>
        </p:spPr>
        <p:txBody>
          <a:bodyPr/>
          <a:lstStyle/>
          <a:p>
            <a:r>
              <a:rPr lang="en-US" dirty="0"/>
              <a:t>Amount of Rows and Columns</a:t>
            </a:r>
            <a:endParaRPr lang="en-IN" dirty="0"/>
          </a:p>
        </p:txBody>
      </p:sp>
      <p:sp>
        <p:nvSpPr>
          <p:cNvPr id="3" name="Content Placeholder 2">
            <a:extLst>
              <a:ext uri="{FF2B5EF4-FFF2-40B4-BE49-F238E27FC236}">
                <a16:creationId xmlns:a16="http://schemas.microsoft.com/office/drawing/2014/main" id="{8E948369-7B93-4B6D-F27B-C2B807DFE744}"/>
              </a:ext>
            </a:extLst>
          </p:cNvPr>
          <p:cNvSpPr>
            <a:spLocks noGrp="1"/>
          </p:cNvSpPr>
          <p:nvPr>
            <p:ph idx="1"/>
          </p:nvPr>
        </p:nvSpPr>
        <p:spPr>
          <a:xfrm>
            <a:off x="2589212" y="1253447"/>
            <a:ext cx="8915400" cy="4657775"/>
          </a:xfrm>
        </p:spPr>
        <p:txBody>
          <a:bodyPr>
            <a:normAutofit/>
          </a:bodyPr>
          <a:lstStyle/>
          <a:p>
            <a:r>
              <a:rPr lang="en-US" sz="2400" dirty="0"/>
              <a:t>Use the dim() function to find the amount of rows and columns in a Data Frame:</a:t>
            </a:r>
          </a:p>
          <a:p>
            <a:endParaRPr lang="en-IN" sz="2400" dirty="0"/>
          </a:p>
        </p:txBody>
      </p:sp>
      <p:pic>
        <p:nvPicPr>
          <p:cNvPr id="6" name="Picture 5">
            <a:extLst>
              <a:ext uri="{FF2B5EF4-FFF2-40B4-BE49-F238E27FC236}">
                <a16:creationId xmlns:a16="http://schemas.microsoft.com/office/drawing/2014/main" id="{42270FAD-BCFB-1FDA-8B02-3CE696D9ADB5}"/>
              </a:ext>
            </a:extLst>
          </p:cNvPr>
          <p:cNvPicPr>
            <a:picLocks noChangeAspect="1"/>
          </p:cNvPicPr>
          <p:nvPr/>
        </p:nvPicPr>
        <p:blipFill>
          <a:blip r:embed="rId2"/>
          <a:stretch>
            <a:fillRect/>
          </a:stretch>
        </p:blipFill>
        <p:spPr>
          <a:xfrm>
            <a:off x="2771230" y="2212263"/>
            <a:ext cx="7883339" cy="3392290"/>
          </a:xfrm>
          <a:prstGeom prst="rect">
            <a:avLst/>
          </a:prstGeom>
        </p:spPr>
      </p:pic>
    </p:spTree>
    <p:extLst>
      <p:ext uri="{BB962C8B-B14F-4D97-AF65-F5344CB8AC3E}">
        <p14:creationId xmlns:p14="http://schemas.microsoft.com/office/powerpoint/2010/main" val="38292287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CB5-F15C-D5FB-E90E-CEFEF7637C4D}"/>
              </a:ext>
            </a:extLst>
          </p:cNvPr>
          <p:cNvSpPr>
            <a:spLocks noGrp="1"/>
          </p:cNvSpPr>
          <p:nvPr>
            <p:ph type="title"/>
          </p:nvPr>
        </p:nvSpPr>
        <p:spPr/>
        <p:txBody>
          <a:bodyPr/>
          <a:lstStyle/>
          <a:p>
            <a:r>
              <a:rPr lang="en-IN" dirty="0"/>
              <a:t>Data Frame Length</a:t>
            </a:r>
          </a:p>
        </p:txBody>
      </p:sp>
      <p:sp>
        <p:nvSpPr>
          <p:cNvPr id="3" name="Content Placeholder 2">
            <a:extLst>
              <a:ext uri="{FF2B5EF4-FFF2-40B4-BE49-F238E27FC236}">
                <a16:creationId xmlns:a16="http://schemas.microsoft.com/office/drawing/2014/main" id="{176F5974-5923-DEB7-C8BC-E329E450BDF7}"/>
              </a:ext>
            </a:extLst>
          </p:cNvPr>
          <p:cNvSpPr>
            <a:spLocks noGrp="1"/>
          </p:cNvSpPr>
          <p:nvPr>
            <p:ph idx="1"/>
          </p:nvPr>
        </p:nvSpPr>
        <p:spPr>
          <a:xfrm>
            <a:off x="2589212" y="1222625"/>
            <a:ext cx="8915400" cy="4688597"/>
          </a:xfrm>
        </p:spPr>
        <p:txBody>
          <a:bodyPr>
            <a:normAutofit/>
          </a:bodyPr>
          <a:lstStyle/>
          <a:p>
            <a:r>
              <a:rPr lang="en-US" sz="2400" dirty="0"/>
              <a:t>Use the length() function to find the number of columns in a Data Frame (similar to </a:t>
            </a:r>
            <a:r>
              <a:rPr lang="en-US" sz="2400" dirty="0" err="1"/>
              <a:t>ncol</a:t>
            </a:r>
            <a:r>
              <a:rPr lang="en-US" sz="2400" dirty="0"/>
              <a:t>()):</a:t>
            </a:r>
          </a:p>
          <a:p>
            <a:endParaRPr lang="en-IN" sz="2400" dirty="0"/>
          </a:p>
        </p:txBody>
      </p:sp>
      <p:pic>
        <p:nvPicPr>
          <p:cNvPr id="6" name="Picture 5">
            <a:extLst>
              <a:ext uri="{FF2B5EF4-FFF2-40B4-BE49-F238E27FC236}">
                <a16:creationId xmlns:a16="http://schemas.microsoft.com/office/drawing/2014/main" id="{E73064C6-6A26-2380-8146-881AB735484A}"/>
              </a:ext>
            </a:extLst>
          </p:cNvPr>
          <p:cNvPicPr>
            <a:picLocks noChangeAspect="1"/>
          </p:cNvPicPr>
          <p:nvPr/>
        </p:nvPicPr>
        <p:blipFill>
          <a:blip r:embed="rId2"/>
          <a:stretch>
            <a:fillRect/>
          </a:stretch>
        </p:blipFill>
        <p:spPr>
          <a:xfrm>
            <a:off x="3129054" y="2208963"/>
            <a:ext cx="7125694" cy="2029108"/>
          </a:xfrm>
          <a:prstGeom prst="rect">
            <a:avLst/>
          </a:prstGeom>
        </p:spPr>
      </p:pic>
    </p:spTree>
    <p:extLst>
      <p:ext uri="{BB962C8B-B14F-4D97-AF65-F5344CB8AC3E}">
        <p14:creationId xmlns:p14="http://schemas.microsoft.com/office/powerpoint/2010/main" val="140009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D59E-6E86-43D8-51CB-929325525626}"/>
              </a:ext>
            </a:extLst>
          </p:cNvPr>
          <p:cNvSpPr>
            <a:spLocks noGrp="1"/>
          </p:cNvSpPr>
          <p:nvPr>
            <p:ph type="title"/>
          </p:nvPr>
        </p:nvSpPr>
        <p:spPr>
          <a:xfrm>
            <a:off x="2592925" y="624110"/>
            <a:ext cx="8911687" cy="670434"/>
          </a:xfrm>
        </p:spPr>
        <p:txBody>
          <a:bodyPr/>
          <a:lstStyle/>
          <a:p>
            <a:r>
              <a:rPr lang="en-IN" dirty="0"/>
              <a:t>Combining Data Frames</a:t>
            </a:r>
          </a:p>
        </p:txBody>
      </p:sp>
      <p:sp>
        <p:nvSpPr>
          <p:cNvPr id="3" name="Content Placeholder 2">
            <a:extLst>
              <a:ext uri="{FF2B5EF4-FFF2-40B4-BE49-F238E27FC236}">
                <a16:creationId xmlns:a16="http://schemas.microsoft.com/office/drawing/2014/main" id="{C2C12AF2-9431-F33A-16AE-7EA84F4914F5}"/>
              </a:ext>
            </a:extLst>
          </p:cNvPr>
          <p:cNvSpPr>
            <a:spLocks noGrp="1"/>
          </p:cNvSpPr>
          <p:nvPr>
            <p:ph idx="1"/>
          </p:nvPr>
        </p:nvSpPr>
        <p:spPr>
          <a:xfrm>
            <a:off x="2013735" y="1294544"/>
            <a:ext cx="9490877" cy="5363110"/>
          </a:xfrm>
        </p:spPr>
        <p:txBody>
          <a:bodyPr>
            <a:normAutofit fontScale="92500" lnSpcReduction="10000"/>
          </a:bodyPr>
          <a:lstStyle/>
          <a:p>
            <a:pPr marL="0" indent="0">
              <a:buNone/>
            </a:pPr>
            <a:r>
              <a:rPr lang="en-US" sz="2600" dirty="0">
                <a:solidFill>
                  <a:schemeClr val="tx1"/>
                </a:solidFill>
                <a:latin typeface="Times New Roman" panose="02020603050405020304" pitchFamily="18" charset="0"/>
                <a:cs typeface="Times New Roman" panose="02020603050405020304" pitchFamily="18" charset="0"/>
              </a:rPr>
              <a:t>Use the </a:t>
            </a:r>
            <a:r>
              <a:rPr lang="en-US" sz="2600" dirty="0" err="1">
                <a:solidFill>
                  <a:srgbClr val="FF0000"/>
                </a:solidFill>
                <a:latin typeface="Times New Roman" panose="02020603050405020304" pitchFamily="18" charset="0"/>
                <a:cs typeface="Times New Roman" panose="02020603050405020304" pitchFamily="18" charset="0"/>
              </a:rPr>
              <a:t>rbind</a:t>
            </a:r>
            <a:r>
              <a:rPr lang="en-US" sz="2600" dirty="0">
                <a:solidFill>
                  <a:srgbClr val="FF0000"/>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function to combine two or more data frames in R vertically:</a:t>
            </a:r>
          </a:p>
          <a:p>
            <a:pPr marL="0" indent="0">
              <a:buNone/>
            </a:pPr>
            <a:r>
              <a:rPr lang="en-IN" sz="2400" b="0" i="0" dirty="0">
                <a:solidFill>
                  <a:srgbClr val="000000"/>
                </a:solidFill>
                <a:effectLst/>
                <a:latin typeface="Consolas" panose="020B0609020204030204" pitchFamily="49" charset="0"/>
              </a:rPr>
              <a:t>Data_Frame1 &lt;- </a:t>
            </a:r>
            <a:r>
              <a:rPr lang="en-IN" sz="2400" b="0" i="0" dirty="0" err="1">
                <a:solidFill>
                  <a:srgbClr val="000000"/>
                </a:solidFill>
                <a:effectLst/>
                <a:latin typeface="Consolas" panose="020B0609020204030204" pitchFamily="49" charset="0"/>
              </a:rPr>
              <a:t>data.frame</a:t>
            </a:r>
            <a:r>
              <a:rPr lang="en-IN" sz="2400" b="0" i="0" dirty="0">
                <a:solidFill>
                  <a:srgbClr val="000000"/>
                </a:solidFill>
                <a:effectLst/>
                <a:latin typeface="Consolas" panose="020B0609020204030204" pitchFamily="49" charset="0"/>
              </a:rPr>
              <a:t> (</a:t>
            </a:r>
            <a:br>
              <a:rPr lang="en-IN" sz="2400" dirty="0"/>
            </a:br>
            <a:r>
              <a:rPr lang="en-IN" sz="2400" b="0" i="0" dirty="0">
                <a:solidFill>
                  <a:srgbClr val="000000"/>
                </a:solidFill>
                <a:effectLst/>
                <a:latin typeface="Consolas" panose="020B0609020204030204" pitchFamily="49" charset="0"/>
              </a:rPr>
              <a:t>  Training = c(</a:t>
            </a:r>
            <a:r>
              <a:rPr lang="en-IN" sz="2400" b="0" i="0" dirty="0">
                <a:solidFill>
                  <a:srgbClr val="008000"/>
                </a:solidFill>
                <a:effectLst/>
                <a:latin typeface="Consolas" panose="020B0609020204030204" pitchFamily="49" charset="0"/>
              </a:rPr>
              <a:t>"Strength"</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"Stamina"</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"Other"</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  Pulse = c(</a:t>
            </a:r>
            <a:r>
              <a:rPr lang="en-IN" sz="2400" b="0" i="0" dirty="0">
                <a:solidFill>
                  <a:srgbClr val="990055"/>
                </a:solidFill>
                <a:effectLst/>
                <a:latin typeface="Consolas" panose="020B0609020204030204" pitchFamily="49" charset="0"/>
              </a:rPr>
              <a:t>100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150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120</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  Duration = c(</a:t>
            </a:r>
            <a:r>
              <a:rPr lang="en-IN" sz="2400" b="0" i="0" dirty="0">
                <a:solidFill>
                  <a:srgbClr val="990055"/>
                </a:solidFill>
                <a:effectLst/>
                <a:latin typeface="Consolas" panose="020B0609020204030204" pitchFamily="49" charset="0"/>
              </a:rPr>
              <a:t>60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30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45</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a:t>
            </a:r>
            <a:br>
              <a:rPr lang="en-IN" sz="2400" dirty="0"/>
            </a:br>
            <a:br>
              <a:rPr lang="en-IN" sz="2400" dirty="0"/>
            </a:br>
            <a:r>
              <a:rPr lang="en-IN" sz="2400" b="0" i="0" dirty="0">
                <a:solidFill>
                  <a:srgbClr val="000000"/>
                </a:solidFill>
                <a:effectLst/>
                <a:latin typeface="Consolas" panose="020B0609020204030204" pitchFamily="49" charset="0"/>
              </a:rPr>
              <a:t>Data_Frame2 &lt;- </a:t>
            </a:r>
            <a:r>
              <a:rPr lang="en-IN" sz="2400" b="0" i="0" dirty="0" err="1">
                <a:solidFill>
                  <a:srgbClr val="000000"/>
                </a:solidFill>
                <a:effectLst/>
                <a:latin typeface="Consolas" panose="020B0609020204030204" pitchFamily="49" charset="0"/>
              </a:rPr>
              <a:t>data.frame</a:t>
            </a:r>
            <a:r>
              <a:rPr lang="en-IN" sz="2400" b="0" i="0" dirty="0">
                <a:solidFill>
                  <a:srgbClr val="000000"/>
                </a:solidFill>
                <a:effectLst/>
                <a:latin typeface="Consolas" panose="020B0609020204030204" pitchFamily="49" charset="0"/>
              </a:rPr>
              <a:t> (</a:t>
            </a:r>
            <a:br>
              <a:rPr lang="en-IN" sz="2400" dirty="0"/>
            </a:br>
            <a:r>
              <a:rPr lang="en-IN" sz="2400" b="0" i="0" dirty="0">
                <a:solidFill>
                  <a:srgbClr val="000000"/>
                </a:solidFill>
                <a:effectLst/>
                <a:latin typeface="Consolas" panose="020B0609020204030204" pitchFamily="49" charset="0"/>
              </a:rPr>
              <a:t>  Training = c(</a:t>
            </a:r>
            <a:r>
              <a:rPr lang="en-IN" sz="2400" b="0" i="0" dirty="0">
                <a:solidFill>
                  <a:srgbClr val="008000"/>
                </a:solidFill>
                <a:effectLst/>
                <a:latin typeface="Consolas" panose="020B0609020204030204" pitchFamily="49" charset="0"/>
              </a:rPr>
              <a:t>"Stamina"</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"Stamina"</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"Strength"</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  Pulse = c(</a:t>
            </a:r>
            <a:r>
              <a:rPr lang="en-IN" sz="2400" b="0" i="0" dirty="0">
                <a:solidFill>
                  <a:srgbClr val="990055"/>
                </a:solidFill>
                <a:effectLst/>
                <a:latin typeface="Consolas" panose="020B0609020204030204" pitchFamily="49" charset="0"/>
              </a:rPr>
              <a:t>140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150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160</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  Duration = c(</a:t>
            </a:r>
            <a:r>
              <a:rPr lang="en-IN" sz="2400" b="0" i="0" dirty="0">
                <a:solidFill>
                  <a:srgbClr val="990055"/>
                </a:solidFill>
                <a:effectLst/>
                <a:latin typeface="Consolas" panose="020B0609020204030204" pitchFamily="49" charset="0"/>
              </a:rPr>
              <a:t>30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30</a:t>
            </a:r>
            <a:r>
              <a:rPr lang="en-IN" sz="2400" b="0" i="0" dirty="0">
                <a:solidFill>
                  <a:srgbClr val="000000"/>
                </a:solidFill>
                <a:effectLst/>
                <a:latin typeface="Consolas" panose="020B0609020204030204" pitchFamily="49" charset="0"/>
              </a:rPr>
              <a:t>, </a:t>
            </a:r>
            <a:r>
              <a:rPr lang="en-IN" sz="2400" b="0" i="0" dirty="0">
                <a:solidFill>
                  <a:srgbClr val="990055"/>
                </a:solidFill>
                <a:effectLst/>
                <a:latin typeface="Consolas" panose="020B0609020204030204" pitchFamily="49" charset="0"/>
              </a:rPr>
              <a:t>20</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a:t>
            </a:r>
            <a:br>
              <a:rPr lang="en-IN" sz="2400" dirty="0"/>
            </a:br>
            <a:br>
              <a:rPr lang="en-IN" sz="2400" dirty="0"/>
            </a:br>
            <a:r>
              <a:rPr lang="en-IN" sz="2400" b="0" i="0" dirty="0" err="1">
                <a:solidFill>
                  <a:srgbClr val="000000"/>
                </a:solidFill>
                <a:effectLst/>
                <a:latin typeface="Consolas" panose="020B0609020204030204" pitchFamily="49" charset="0"/>
              </a:rPr>
              <a:t>New_Data_Frame</a:t>
            </a:r>
            <a:r>
              <a:rPr lang="en-IN" sz="2400" b="0" i="0" dirty="0">
                <a:solidFill>
                  <a:srgbClr val="000000"/>
                </a:solidFill>
                <a:effectLst/>
                <a:latin typeface="Consolas" panose="020B0609020204030204" pitchFamily="49" charset="0"/>
              </a:rPr>
              <a:t> &lt;- </a:t>
            </a:r>
            <a:r>
              <a:rPr lang="en-IN" sz="2400" b="0" i="0" dirty="0" err="1">
                <a:solidFill>
                  <a:srgbClr val="000000"/>
                </a:solidFill>
                <a:effectLst/>
                <a:latin typeface="Consolas" panose="020B0609020204030204" pitchFamily="49" charset="0"/>
              </a:rPr>
              <a:t>rbind</a:t>
            </a:r>
            <a:r>
              <a:rPr lang="en-IN" sz="2400" b="0" i="0" dirty="0">
                <a:solidFill>
                  <a:srgbClr val="000000"/>
                </a:solidFill>
                <a:effectLst/>
                <a:latin typeface="Consolas" panose="020B0609020204030204" pitchFamily="49" charset="0"/>
              </a:rPr>
              <a:t>(Data_Frame1, Data_Frame2)</a:t>
            </a:r>
            <a:br>
              <a:rPr lang="en-IN" sz="2400" dirty="0"/>
            </a:br>
            <a:r>
              <a:rPr lang="en-IN" sz="2400" b="0" i="0" dirty="0" err="1">
                <a:solidFill>
                  <a:srgbClr val="000000"/>
                </a:solidFill>
                <a:effectLst/>
                <a:latin typeface="Consolas" panose="020B0609020204030204" pitchFamily="49" charset="0"/>
              </a:rPr>
              <a:t>New_Data_Frame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300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D3BC76-D88B-397A-382A-731862190946}"/>
              </a:ext>
            </a:extLst>
          </p:cNvPr>
          <p:cNvPicPr>
            <a:picLocks noGrp="1" noChangeAspect="1"/>
          </p:cNvPicPr>
          <p:nvPr>
            <p:ph idx="1"/>
          </p:nvPr>
        </p:nvPicPr>
        <p:blipFill>
          <a:blip r:embed="rId2"/>
          <a:stretch>
            <a:fillRect/>
          </a:stretch>
        </p:blipFill>
        <p:spPr>
          <a:xfrm>
            <a:off x="2610527" y="633572"/>
            <a:ext cx="7026633" cy="5256287"/>
          </a:xfrm>
        </p:spPr>
      </p:pic>
    </p:spTree>
    <p:extLst>
      <p:ext uri="{BB962C8B-B14F-4D97-AF65-F5344CB8AC3E}">
        <p14:creationId xmlns:p14="http://schemas.microsoft.com/office/powerpoint/2010/main" val="3264720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1AF20-BB9C-1DDD-D3DB-8EC21A7022DA}"/>
              </a:ext>
            </a:extLst>
          </p:cNvPr>
          <p:cNvSpPr>
            <a:spLocks noGrp="1"/>
          </p:cNvSpPr>
          <p:nvPr>
            <p:ph idx="1"/>
          </p:nvPr>
        </p:nvSpPr>
        <p:spPr>
          <a:xfrm>
            <a:off x="2589212" y="513708"/>
            <a:ext cx="8915400" cy="5397514"/>
          </a:xfrm>
        </p:spPr>
        <p:txBody>
          <a:bodyPr>
            <a:normAutofit/>
          </a:bodyPr>
          <a:lstStyle/>
          <a:p>
            <a:r>
              <a:rPr lang="en-US" dirty="0"/>
              <a:t> </a:t>
            </a:r>
            <a:r>
              <a:rPr lang="en-US" sz="2800" dirty="0">
                <a:latin typeface="Times New Roman" panose="02020603050405020304" pitchFamily="18" charset="0"/>
                <a:cs typeface="Times New Roman" panose="02020603050405020304" pitchFamily="18" charset="0"/>
              </a:rPr>
              <a:t>Use the </a:t>
            </a:r>
            <a:r>
              <a:rPr lang="en-US" sz="2800" dirty="0" err="1">
                <a:solidFill>
                  <a:srgbClr val="FF0000"/>
                </a:solidFill>
                <a:latin typeface="Times New Roman" panose="02020603050405020304" pitchFamily="18" charset="0"/>
                <a:cs typeface="Times New Roman" panose="02020603050405020304" pitchFamily="18" charset="0"/>
              </a:rPr>
              <a:t>cbind</a:t>
            </a:r>
            <a:r>
              <a:rPr lang="en-US" sz="2800" dirty="0">
                <a:solidFill>
                  <a:srgbClr val="FF0000"/>
                </a:solidFill>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function to combine two or more data frames in R horizontally:</a:t>
            </a:r>
          </a:p>
          <a:p>
            <a:pPr algn="l">
              <a:spcBef>
                <a:spcPts val="1200"/>
              </a:spcBef>
              <a:spcAft>
                <a:spcPts val="1200"/>
              </a:spcAft>
              <a:buNone/>
            </a:pPr>
            <a:r>
              <a:rPr lang="en-IN" b="0" i="0" dirty="0">
                <a:solidFill>
                  <a:srgbClr val="000000"/>
                </a:solidFill>
                <a:effectLst/>
                <a:latin typeface="Consolas" panose="020B0609020204030204" pitchFamily="49" charset="0"/>
              </a:rPr>
              <a:t>Data_Frame3 &lt;- </a:t>
            </a:r>
            <a:r>
              <a:rPr lang="en-IN" b="0" i="0" dirty="0" err="1">
                <a:solidFill>
                  <a:srgbClr val="000000"/>
                </a:solidFill>
                <a:effectLst/>
                <a:latin typeface="Consolas" panose="020B0609020204030204" pitchFamily="49" charset="0"/>
              </a:rPr>
              <a:t>data.frame</a:t>
            </a: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Training = c(</a:t>
            </a:r>
            <a:r>
              <a:rPr lang="en-IN" b="0" i="0" dirty="0">
                <a:solidFill>
                  <a:srgbClr val="008000"/>
                </a:solidFill>
                <a:effectLst/>
                <a:latin typeface="Consolas" panose="020B0609020204030204" pitchFamily="49" charset="0"/>
              </a:rPr>
              <a:t>"Strength"</a:t>
            </a:r>
            <a:r>
              <a:rPr lang="en-IN" b="0" i="0" dirty="0">
                <a:solidFill>
                  <a:srgbClr val="000000"/>
                </a:solidFill>
                <a:effectLst/>
                <a:latin typeface="Consolas" panose="020B0609020204030204" pitchFamily="49" charset="0"/>
              </a:rPr>
              <a:t>, </a:t>
            </a:r>
            <a:r>
              <a:rPr lang="en-IN" b="0" i="0" dirty="0">
                <a:solidFill>
                  <a:srgbClr val="008000"/>
                </a:solidFill>
                <a:effectLst/>
                <a:latin typeface="Consolas" panose="020B0609020204030204" pitchFamily="49" charset="0"/>
              </a:rPr>
              <a:t>"Stamina"</a:t>
            </a:r>
            <a:r>
              <a:rPr lang="en-IN" b="0" i="0" dirty="0">
                <a:solidFill>
                  <a:srgbClr val="000000"/>
                </a:solidFill>
                <a:effectLst/>
                <a:latin typeface="Consolas" panose="020B0609020204030204" pitchFamily="49" charset="0"/>
              </a:rPr>
              <a:t>, </a:t>
            </a:r>
            <a:r>
              <a:rPr lang="en-IN" b="0" i="0" dirty="0">
                <a:solidFill>
                  <a:srgbClr val="008000"/>
                </a:solidFill>
                <a:effectLst/>
                <a:latin typeface="Consolas" panose="020B0609020204030204" pitchFamily="49" charset="0"/>
              </a:rPr>
              <a:t>"Other"</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Pulse = c(</a:t>
            </a:r>
            <a:r>
              <a:rPr lang="en-IN" b="0" i="0" dirty="0">
                <a:solidFill>
                  <a:srgbClr val="990055"/>
                </a:solidFill>
                <a:effectLst/>
                <a:latin typeface="Consolas" panose="020B0609020204030204" pitchFamily="49" charset="0"/>
              </a:rPr>
              <a:t>100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150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120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Duration = c(</a:t>
            </a:r>
            <a:r>
              <a:rPr lang="en-IN" b="0" i="0" dirty="0">
                <a:solidFill>
                  <a:srgbClr val="990055"/>
                </a:solidFill>
                <a:effectLst/>
                <a:latin typeface="Consolas" panose="020B0609020204030204" pitchFamily="49" charset="0"/>
              </a:rPr>
              <a:t>60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30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45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Data_Frame4 &lt;- </a:t>
            </a:r>
            <a:r>
              <a:rPr lang="en-IN" b="0" i="0" dirty="0" err="1">
                <a:solidFill>
                  <a:srgbClr val="000000"/>
                </a:solidFill>
                <a:effectLst/>
                <a:latin typeface="Consolas" panose="020B0609020204030204" pitchFamily="49" charset="0"/>
              </a:rPr>
              <a:t>data.frame</a:t>
            </a: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Steps = c(</a:t>
            </a:r>
            <a:r>
              <a:rPr lang="en-IN" b="0" i="0" dirty="0">
                <a:solidFill>
                  <a:srgbClr val="990055"/>
                </a:solidFill>
                <a:effectLst/>
                <a:latin typeface="Consolas" panose="020B0609020204030204" pitchFamily="49" charset="0"/>
              </a:rPr>
              <a:t>3000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6000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2000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Calories = c(</a:t>
            </a:r>
            <a:r>
              <a:rPr lang="en-IN" b="0" i="0" dirty="0">
                <a:solidFill>
                  <a:srgbClr val="990055"/>
                </a:solidFill>
                <a:effectLst/>
                <a:latin typeface="Consolas" panose="020B0609020204030204" pitchFamily="49" charset="0"/>
              </a:rPr>
              <a:t>300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400</a:t>
            </a:r>
            <a:r>
              <a:rPr lang="en-IN" b="0" i="0" dirty="0">
                <a:solidFill>
                  <a:srgbClr val="000000"/>
                </a:solidFill>
                <a:effectLst/>
                <a:latin typeface="Consolas" panose="020B0609020204030204" pitchFamily="49" charset="0"/>
              </a:rPr>
              <a:t>, </a:t>
            </a:r>
            <a:r>
              <a:rPr lang="en-IN" b="0" i="0" dirty="0">
                <a:solidFill>
                  <a:srgbClr val="990055"/>
                </a:solidFill>
                <a:effectLst/>
                <a:latin typeface="Consolas" panose="020B0609020204030204" pitchFamily="49" charset="0"/>
              </a:rPr>
              <a:t>300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New_Data_Frame1 &lt;- </a:t>
            </a:r>
            <a:r>
              <a:rPr lang="en-IN" b="0" i="0" dirty="0" err="1">
                <a:solidFill>
                  <a:srgbClr val="000000"/>
                </a:solidFill>
                <a:effectLst/>
                <a:latin typeface="Consolas" panose="020B0609020204030204" pitchFamily="49" charset="0"/>
              </a:rPr>
              <a:t>cbind</a:t>
            </a:r>
            <a:r>
              <a:rPr lang="en-IN" b="0" i="0" dirty="0">
                <a:solidFill>
                  <a:srgbClr val="000000"/>
                </a:solidFill>
                <a:effectLst/>
                <a:latin typeface="Consolas" panose="020B0609020204030204" pitchFamily="49" charset="0"/>
              </a:rPr>
              <a:t>(Data_Frame3, Data_Frame4)</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New_Data_Frame1</a:t>
            </a:r>
            <a:endParaRPr lang="en-IN" dirty="0"/>
          </a:p>
        </p:txBody>
      </p:sp>
    </p:spTree>
    <p:extLst>
      <p:ext uri="{BB962C8B-B14F-4D97-AF65-F5344CB8AC3E}">
        <p14:creationId xmlns:p14="http://schemas.microsoft.com/office/powerpoint/2010/main" val="2906317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0A2543-FE6F-AD3C-0777-5C0AD5237E57}"/>
              </a:ext>
            </a:extLst>
          </p:cNvPr>
          <p:cNvPicPr>
            <a:picLocks noGrp="1" noChangeAspect="1"/>
          </p:cNvPicPr>
          <p:nvPr>
            <p:ph idx="1"/>
          </p:nvPr>
        </p:nvPicPr>
        <p:blipFill>
          <a:blip r:embed="rId2"/>
          <a:stretch>
            <a:fillRect/>
          </a:stretch>
        </p:blipFill>
        <p:spPr>
          <a:xfrm>
            <a:off x="2417567" y="510282"/>
            <a:ext cx="8913515" cy="5243245"/>
          </a:xfrm>
        </p:spPr>
      </p:pic>
    </p:spTree>
    <p:extLst>
      <p:ext uri="{BB962C8B-B14F-4D97-AF65-F5344CB8AC3E}">
        <p14:creationId xmlns:p14="http://schemas.microsoft.com/office/powerpoint/2010/main" val="3725107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E790B-19D6-B9A1-13B5-D1D1A0E93CB7}"/>
              </a:ext>
            </a:extLst>
          </p:cNvPr>
          <p:cNvSpPr>
            <a:spLocks noGrp="1"/>
          </p:cNvSpPr>
          <p:nvPr>
            <p:ph type="title"/>
          </p:nvPr>
        </p:nvSpPr>
        <p:spPr>
          <a:xfrm>
            <a:off x="2592925" y="624110"/>
            <a:ext cx="8911687" cy="670434"/>
          </a:xfrm>
        </p:spPr>
        <p:txBody>
          <a:bodyPr/>
          <a:lstStyle/>
          <a:p>
            <a:r>
              <a:rPr lang="en-IN" dirty="0"/>
              <a:t>Factors</a:t>
            </a:r>
          </a:p>
        </p:txBody>
      </p:sp>
      <p:sp>
        <p:nvSpPr>
          <p:cNvPr id="3" name="Content Placeholder 2">
            <a:extLst>
              <a:ext uri="{FF2B5EF4-FFF2-40B4-BE49-F238E27FC236}">
                <a16:creationId xmlns:a16="http://schemas.microsoft.com/office/drawing/2014/main" id="{B7FCB179-928D-BEE4-0B98-D654EC62C3C6}"/>
              </a:ext>
            </a:extLst>
          </p:cNvPr>
          <p:cNvSpPr>
            <a:spLocks noGrp="1"/>
          </p:cNvSpPr>
          <p:nvPr>
            <p:ph idx="1"/>
          </p:nvPr>
        </p:nvSpPr>
        <p:spPr>
          <a:xfrm>
            <a:off x="2589212" y="1469204"/>
            <a:ext cx="8915400" cy="5208998"/>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Factors are used to categorize data. Examples of factors are:</a:t>
            </a:r>
          </a:p>
          <a:p>
            <a:r>
              <a:rPr lang="en-US" sz="2400" dirty="0">
                <a:latin typeface="Times New Roman" panose="02020603050405020304" pitchFamily="18" charset="0"/>
                <a:cs typeface="Times New Roman" panose="02020603050405020304" pitchFamily="18" charset="0"/>
              </a:rPr>
              <a:t>Demography: Male/Female</a:t>
            </a:r>
          </a:p>
          <a:p>
            <a:r>
              <a:rPr lang="en-US" sz="2400" dirty="0">
                <a:latin typeface="Times New Roman" panose="02020603050405020304" pitchFamily="18" charset="0"/>
                <a:cs typeface="Times New Roman" panose="02020603050405020304" pitchFamily="18" charset="0"/>
              </a:rPr>
              <a:t>Music: Rock, Pop, Classic, Jazz</a:t>
            </a:r>
          </a:p>
          <a:p>
            <a:r>
              <a:rPr lang="en-US" sz="2400" dirty="0">
                <a:latin typeface="Times New Roman" panose="02020603050405020304" pitchFamily="18" charset="0"/>
                <a:cs typeface="Times New Roman" panose="02020603050405020304" pitchFamily="18" charset="0"/>
              </a:rPr>
              <a:t>Training: Strength, Stamina</a:t>
            </a:r>
          </a:p>
          <a:p>
            <a:pPr marL="0" indent="0">
              <a:buNone/>
            </a:pPr>
            <a:r>
              <a:rPr lang="en-US" sz="2400" dirty="0">
                <a:latin typeface="Times New Roman" panose="02020603050405020304" pitchFamily="18" charset="0"/>
                <a:cs typeface="Times New Roman" panose="02020603050405020304" pitchFamily="18" charset="0"/>
              </a:rPr>
              <a:t>To create a factor, use the factor() function and add a vector as argument:</a:t>
            </a:r>
          </a:p>
          <a:p>
            <a:pPr marL="0" indent="0">
              <a:buNone/>
            </a:pPr>
            <a:r>
              <a:rPr lang="en-US" sz="2400" b="0" i="0" dirty="0">
                <a:solidFill>
                  <a:srgbClr val="708090"/>
                </a:solidFill>
                <a:effectLst/>
                <a:latin typeface="Consolas" panose="020B0609020204030204" pitchFamily="49" charset="0"/>
              </a:rPr>
              <a:t># Create a factor</a:t>
            </a:r>
            <a:br>
              <a:rPr lang="en-US" sz="2400" b="0" i="0" dirty="0">
                <a:solidFill>
                  <a:srgbClr val="708090"/>
                </a:solidFill>
                <a:effectLst/>
                <a:latin typeface="Consolas" panose="020B0609020204030204" pitchFamily="49" charset="0"/>
              </a:rPr>
            </a:br>
            <a:r>
              <a:rPr lang="en-US" sz="2400" b="0" i="0" dirty="0" err="1">
                <a:solidFill>
                  <a:srgbClr val="000000"/>
                </a:solidFill>
                <a:effectLst/>
                <a:latin typeface="Consolas" panose="020B0609020204030204" pitchFamily="49" charset="0"/>
              </a:rPr>
              <a:t>music_genre</a:t>
            </a:r>
            <a:r>
              <a:rPr lang="en-US" sz="2400" b="0" i="0" dirty="0">
                <a:solidFill>
                  <a:srgbClr val="000000"/>
                </a:solidFill>
                <a:effectLst/>
                <a:latin typeface="Consolas" panose="020B0609020204030204" pitchFamily="49" charset="0"/>
              </a:rPr>
              <a:t> &lt;- factor(c(</a:t>
            </a:r>
            <a:r>
              <a:rPr lang="en-US" sz="2400" b="0" i="0" dirty="0">
                <a:solidFill>
                  <a:srgbClr val="008000"/>
                </a:solidFill>
                <a:effectLst/>
                <a:latin typeface="Consolas" panose="020B0609020204030204" pitchFamily="49" charset="0"/>
              </a:rPr>
              <a:t>"Jazz"</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"Rock"</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"Classic"</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"Classic"</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"Pop"</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"Jazz"</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"Rock"</a:t>
            </a:r>
            <a:r>
              <a:rPr lang="en-US" sz="2400" b="0" i="0" dirty="0">
                <a:solidFill>
                  <a:srgbClr val="000000"/>
                </a:solidFill>
                <a:effectLst/>
                <a:latin typeface="Consolas" panose="020B0609020204030204" pitchFamily="49" charset="0"/>
              </a:rPr>
              <a:t>, </a:t>
            </a:r>
            <a:r>
              <a:rPr lang="en-US" sz="2400" b="0" i="0" dirty="0">
                <a:solidFill>
                  <a:srgbClr val="008000"/>
                </a:solidFill>
                <a:effectLst/>
                <a:latin typeface="Consolas" panose="020B0609020204030204" pitchFamily="49" charset="0"/>
              </a:rPr>
              <a:t>"Jazz"</a:t>
            </a:r>
            <a:r>
              <a:rPr lang="en-US" sz="2400" b="0" i="0" dirty="0">
                <a:solidFill>
                  <a:srgbClr val="000000"/>
                </a:solidFill>
                <a:effectLst/>
                <a:latin typeface="Consolas" panose="020B0609020204030204" pitchFamily="49" charset="0"/>
              </a:rPr>
              <a:t>))</a:t>
            </a:r>
            <a:br>
              <a:rPr lang="en-US" sz="2400" dirty="0"/>
            </a:br>
            <a:br>
              <a:rPr lang="en-US" sz="2400" dirty="0"/>
            </a:br>
            <a:r>
              <a:rPr lang="en-US" sz="2400" b="0" i="0" dirty="0">
                <a:solidFill>
                  <a:srgbClr val="708090"/>
                </a:solidFill>
                <a:effectLst/>
                <a:latin typeface="Consolas" panose="020B0609020204030204" pitchFamily="49" charset="0"/>
              </a:rPr>
              <a:t># Print the factor</a:t>
            </a:r>
            <a:br>
              <a:rPr lang="en-US" sz="2400" b="0" i="0" dirty="0">
                <a:solidFill>
                  <a:srgbClr val="708090"/>
                </a:solidFill>
                <a:effectLst/>
                <a:latin typeface="Consolas" panose="020B0609020204030204" pitchFamily="49" charset="0"/>
              </a:rPr>
            </a:br>
            <a:r>
              <a:rPr lang="en-US" sz="2400" b="0" i="0" dirty="0" err="1">
                <a:solidFill>
                  <a:srgbClr val="000000"/>
                </a:solidFill>
                <a:effectLst/>
                <a:latin typeface="Consolas" panose="020B0609020204030204" pitchFamily="49" charset="0"/>
              </a:rPr>
              <a:t>music_genre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527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7994A6-F6D4-1370-8EC9-0DECD19D256C}"/>
              </a:ext>
            </a:extLst>
          </p:cNvPr>
          <p:cNvPicPr>
            <a:picLocks noGrp="1" noChangeAspect="1"/>
          </p:cNvPicPr>
          <p:nvPr>
            <p:ph idx="1"/>
          </p:nvPr>
        </p:nvPicPr>
        <p:blipFill>
          <a:blip r:embed="rId2"/>
          <a:stretch>
            <a:fillRect/>
          </a:stretch>
        </p:blipFill>
        <p:spPr>
          <a:xfrm>
            <a:off x="287964" y="2176738"/>
            <a:ext cx="11805829" cy="1526259"/>
          </a:xfrm>
        </p:spPr>
      </p:pic>
    </p:spTree>
    <p:extLst>
      <p:ext uri="{BB962C8B-B14F-4D97-AF65-F5344CB8AC3E}">
        <p14:creationId xmlns:p14="http://schemas.microsoft.com/office/powerpoint/2010/main" val="1281051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3A72A1-B0E0-1818-1561-28956C019B3E}"/>
              </a:ext>
            </a:extLst>
          </p:cNvPr>
          <p:cNvSpPr>
            <a:spLocks noGrp="1"/>
          </p:cNvSpPr>
          <p:nvPr>
            <p:ph idx="1"/>
          </p:nvPr>
        </p:nvSpPr>
        <p:spPr>
          <a:xfrm>
            <a:off x="2589212" y="1089061"/>
            <a:ext cx="8915400" cy="4822161"/>
          </a:xfrm>
        </p:spPr>
        <p:txBody>
          <a:bodyPr/>
          <a:lstStyle/>
          <a:p>
            <a:r>
              <a:rPr lang="en-US" sz="2400" dirty="0">
                <a:latin typeface="Times New Roman" panose="02020603050405020304" pitchFamily="18" charset="0"/>
                <a:cs typeface="Times New Roman" panose="02020603050405020304" pitchFamily="18" charset="0"/>
              </a:rPr>
              <a:t>From the example above that you can see the factor has four levels (categories): Classic, Jazz, Pop and Rock.</a:t>
            </a:r>
          </a:p>
          <a:p>
            <a:r>
              <a:rPr lang="en-US" sz="2400" dirty="0">
                <a:latin typeface="Times New Roman" panose="02020603050405020304" pitchFamily="18" charset="0"/>
                <a:cs typeface="Times New Roman" panose="02020603050405020304" pitchFamily="18" charset="0"/>
              </a:rPr>
              <a:t>To only print the levels, use the </a:t>
            </a:r>
            <a:r>
              <a:rPr lang="en-US" sz="2400" dirty="0">
                <a:solidFill>
                  <a:srgbClr val="FF0000"/>
                </a:solidFill>
                <a:latin typeface="Times New Roman" panose="02020603050405020304" pitchFamily="18" charset="0"/>
                <a:cs typeface="Times New Roman" panose="02020603050405020304" pitchFamily="18" charset="0"/>
              </a:rPr>
              <a:t>levels()</a:t>
            </a:r>
            <a:r>
              <a:rPr lang="en-US" sz="2400" dirty="0">
                <a:latin typeface="Times New Roman" panose="02020603050405020304" pitchFamily="18" charset="0"/>
                <a:cs typeface="Times New Roman" panose="02020603050405020304" pitchFamily="18" charset="0"/>
              </a:rPr>
              <a:t> function:</a:t>
            </a:r>
          </a:p>
          <a:p>
            <a:pPr marL="0" indent="0">
              <a:buNone/>
            </a:pP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 &lt;-factor(c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"Classic"</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"Pop"</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"Rock"</a:t>
            </a:r>
            <a:r>
              <a:rPr lang="en-IN" sz="2400" b="0" i="0" dirty="0">
                <a:solidFill>
                  <a:srgbClr val="000000"/>
                </a:solidFill>
                <a:effectLst/>
                <a:latin typeface="Times New Roman" panose="02020603050405020304" pitchFamily="18" charset="0"/>
                <a:cs typeface="Times New Roman" panose="02020603050405020304" pitchFamily="18" charset="0"/>
              </a:rPr>
              <a:t>, </a:t>
            </a:r>
            <a:r>
              <a:rPr lang="en-IN" sz="2400" b="0" i="0" dirty="0">
                <a:solidFill>
                  <a:srgbClr val="008000"/>
                </a:solidFill>
                <a:effectLst/>
                <a:latin typeface="Times New Roman" panose="02020603050405020304" pitchFamily="18" charset="0"/>
                <a:cs typeface="Times New Roman" panose="02020603050405020304" pitchFamily="18" charset="0"/>
              </a:rPr>
              <a:t>"Jazz"</a:t>
            </a:r>
            <a:r>
              <a:rPr lang="en-IN" sz="2400" b="0" i="0" dirty="0">
                <a:solidFill>
                  <a:srgbClr val="000000"/>
                </a:solidFill>
                <a:effectLst/>
                <a:latin typeface="Times New Roman" panose="02020603050405020304" pitchFamily="18" charset="0"/>
                <a:cs typeface="Times New Roman" panose="02020603050405020304" pitchFamily="18" charset="0"/>
              </a:rPr>
              <a:t>))</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	</a:t>
            </a:r>
            <a:r>
              <a:rPr lang="en-IN" sz="2400" b="0" i="0" dirty="0">
                <a:solidFill>
                  <a:srgbClr val="000000"/>
                </a:solidFill>
                <a:effectLst/>
                <a:latin typeface="Times New Roman" panose="02020603050405020304" pitchFamily="18" charset="0"/>
                <a:cs typeface="Times New Roman" panose="02020603050405020304" pitchFamily="18" charset="0"/>
              </a:rPr>
              <a:t>levels(</a:t>
            </a:r>
            <a:r>
              <a:rPr lang="en-IN" sz="2400" b="0" i="0" dirty="0" err="1">
                <a:solidFill>
                  <a:srgbClr val="000000"/>
                </a:solidFill>
                <a:effectLst/>
                <a:latin typeface="Times New Roman" panose="02020603050405020304" pitchFamily="18" charset="0"/>
                <a:cs typeface="Times New Roman" panose="02020603050405020304" pitchFamily="18" charset="0"/>
              </a:rPr>
              <a:t>music_genre</a:t>
            </a:r>
            <a:r>
              <a:rPr lang="en-IN" sz="2400" b="0" i="0" dirty="0">
                <a:solidFill>
                  <a:srgbClr val="000000"/>
                </a:solidFill>
                <a:effectLst/>
                <a:latin typeface="Times New Roman" panose="02020603050405020304" pitchFamily="18" charset="0"/>
                <a:cs typeface="Times New Roman" panose="02020603050405020304" pitchFamily="18" charset="0"/>
              </a:rPr>
              <a:t>)</a:t>
            </a:r>
          </a:p>
          <a:p>
            <a:pPr marL="0" indent="0">
              <a:buNone/>
            </a:pPr>
            <a:endParaRPr lang="en-IN" sz="2400" b="0" i="0"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IN" dirty="0">
              <a:solidFill>
                <a:srgbClr val="000000"/>
              </a:solidFill>
              <a:latin typeface="Consolas" panose="020B0609020204030204" pitchFamily="49" charset="0"/>
            </a:endParaRPr>
          </a:p>
          <a:p>
            <a:pPr marL="0" indent="0">
              <a:buNone/>
            </a:pPr>
            <a:endParaRPr lang="en-IN" dirty="0"/>
          </a:p>
        </p:txBody>
      </p:sp>
      <p:pic>
        <p:nvPicPr>
          <p:cNvPr id="7" name="Picture 6">
            <a:extLst>
              <a:ext uri="{FF2B5EF4-FFF2-40B4-BE49-F238E27FC236}">
                <a16:creationId xmlns:a16="http://schemas.microsoft.com/office/drawing/2014/main" id="{A3233426-F38F-CF6C-9EF8-17979465A139}"/>
              </a:ext>
            </a:extLst>
          </p:cNvPr>
          <p:cNvPicPr>
            <a:picLocks noChangeAspect="1"/>
          </p:cNvPicPr>
          <p:nvPr/>
        </p:nvPicPr>
        <p:blipFill>
          <a:blip r:embed="rId2"/>
          <a:stretch>
            <a:fillRect/>
          </a:stretch>
        </p:blipFill>
        <p:spPr>
          <a:xfrm>
            <a:off x="2801824" y="4123822"/>
            <a:ext cx="5725324" cy="295316"/>
          </a:xfrm>
          <a:prstGeom prst="rect">
            <a:avLst/>
          </a:prstGeom>
        </p:spPr>
      </p:pic>
    </p:spTree>
    <p:extLst>
      <p:ext uri="{BB962C8B-B14F-4D97-AF65-F5344CB8AC3E}">
        <p14:creationId xmlns:p14="http://schemas.microsoft.com/office/powerpoint/2010/main" val="2375264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42572B-F73C-8396-89CE-B5AC5B52258A}"/>
              </a:ext>
            </a:extLst>
          </p:cNvPr>
          <p:cNvSpPr>
            <a:spLocks noGrp="1"/>
          </p:cNvSpPr>
          <p:nvPr>
            <p:ph idx="1"/>
          </p:nvPr>
        </p:nvSpPr>
        <p:spPr>
          <a:xfrm>
            <a:off x="2589212" y="934948"/>
            <a:ext cx="8915400" cy="4976274"/>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Set the levels, by adding the </a:t>
            </a:r>
            <a:r>
              <a:rPr lang="en-US" sz="2800" dirty="0">
                <a:solidFill>
                  <a:srgbClr val="FF0000"/>
                </a:solidFill>
                <a:latin typeface="Times New Roman" panose="02020603050405020304" pitchFamily="18" charset="0"/>
                <a:cs typeface="Times New Roman" panose="02020603050405020304" pitchFamily="18" charset="0"/>
              </a:rPr>
              <a:t>levels</a:t>
            </a:r>
            <a:r>
              <a:rPr lang="en-US" sz="2800" dirty="0">
                <a:latin typeface="Times New Roman" panose="02020603050405020304" pitchFamily="18" charset="0"/>
                <a:cs typeface="Times New Roman" panose="02020603050405020304" pitchFamily="18" charset="0"/>
              </a:rPr>
              <a:t> argument inside the </a:t>
            </a:r>
            <a:r>
              <a:rPr lang="en-US" sz="2800" dirty="0">
                <a:solidFill>
                  <a:srgbClr val="FF0000"/>
                </a:solidFill>
                <a:latin typeface="Times New Roman" panose="02020603050405020304" pitchFamily="18" charset="0"/>
                <a:cs typeface="Times New Roman" panose="02020603050405020304" pitchFamily="18" charset="0"/>
              </a:rPr>
              <a:t>factor() </a:t>
            </a:r>
            <a:r>
              <a:rPr lang="en-US" sz="2800" dirty="0">
                <a:latin typeface="Times New Roman" panose="02020603050405020304" pitchFamily="18" charset="0"/>
                <a:cs typeface="Times New Roman" panose="02020603050405020304" pitchFamily="18" charset="0"/>
              </a:rPr>
              <a:t>function:</a:t>
            </a:r>
          </a:p>
          <a:p>
            <a:pPr marL="0" indent="0">
              <a:buNone/>
            </a:pPr>
            <a:r>
              <a:rPr lang="en-IN" sz="2400" b="0" i="0" dirty="0" err="1">
                <a:solidFill>
                  <a:srgbClr val="000000"/>
                </a:solidFill>
                <a:effectLst/>
                <a:latin typeface="Consolas" panose="020B0609020204030204" pitchFamily="49" charset="0"/>
              </a:rPr>
              <a:t>music_genre</a:t>
            </a:r>
            <a:r>
              <a:rPr lang="en-IN" sz="2400" b="0" i="0" dirty="0">
                <a:solidFill>
                  <a:srgbClr val="000000"/>
                </a:solidFill>
                <a:effectLst/>
                <a:latin typeface="Consolas" panose="020B0609020204030204" pitchFamily="49" charset="0"/>
              </a:rPr>
              <a:t> &lt;- factor(c(</a:t>
            </a:r>
            <a:r>
              <a:rPr lang="en-IN" sz="2400" b="0" i="0" dirty="0">
                <a:solidFill>
                  <a:srgbClr val="008000"/>
                </a:solidFill>
                <a:effectLst/>
                <a:latin typeface="Consolas" panose="020B0609020204030204" pitchFamily="49" charset="0"/>
              </a:rPr>
              <a:t>"Jazz"</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"Rock"</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"Classic"</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"Classic"</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"Pop"</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"Jazz"</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"Rock"</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"Jazz"</a:t>
            </a:r>
            <a:r>
              <a:rPr lang="en-IN" sz="2400" b="0" i="0" dirty="0">
                <a:solidFill>
                  <a:srgbClr val="000000"/>
                </a:solidFill>
                <a:effectLst/>
                <a:latin typeface="Consolas" panose="020B0609020204030204" pitchFamily="49" charset="0"/>
              </a:rPr>
              <a:t>), levels = c(</a:t>
            </a:r>
            <a:r>
              <a:rPr lang="en-IN" sz="2400" b="0" i="0" dirty="0">
                <a:solidFill>
                  <a:srgbClr val="008000"/>
                </a:solidFill>
                <a:effectLst/>
                <a:latin typeface="Consolas" panose="020B0609020204030204" pitchFamily="49" charset="0"/>
              </a:rPr>
              <a:t>"Classic"</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"Jazz"</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"Pop"</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"Rock"</a:t>
            </a:r>
            <a:r>
              <a:rPr lang="en-IN" sz="2400" b="0" i="0" dirty="0">
                <a:solidFill>
                  <a:srgbClr val="000000"/>
                </a:solidFill>
                <a:effectLst/>
                <a:latin typeface="Consolas" panose="020B0609020204030204" pitchFamily="49" charset="0"/>
              </a:rPr>
              <a:t>, </a:t>
            </a:r>
            <a:r>
              <a:rPr lang="en-IN" sz="2400" b="0" i="0" dirty="0">
                <a:solidFill>
                  <a:srgbClr val="008000"/>
                </a:solidFill>
                <a:effectLst/>
                <a:latin typeface="Consolas" panose="020B0609020204030204" pitchFamily="49" charset="0"/>
              </a:rPr>
              <a:t>"Other"</a:t>
            </a:r>
            <a:r>
              <a:rPr lang="en-IN" sz="2400" b="0" i="0" dirty="0">
                <a:solidFill>
                  <a:srgbClr val="000000"/>
                </a:solidFill>
                <a:effectLst/>
                <a:latin typeface="Consolas" panose="020B0609020204030204" pitchFamily="49" charset="0"/>
              </a:rPr>
              <a:t>))</a:t>
            </a:r>
            <a:br>
              <a:rPr lang="en-IN" sz="2400" dirty="0"/>
            </a:br>
            <a:r>
              <a:rPr lang="en-IN" sz="2400" b="0" i="0" dirty="0">
                <a:solidFill>
                  <a:srgbClr val="000000"/>
                </a:solidFill>
                <a:effectLst/>
                <a:latin typeface="Consolas" panose="020B0609020204030204" pitchFamily="49" charset="0"/>
              </a:rPr>
              <a:t>levels(</a:t>
            </a:r>
            <a:r>
              <a:rPr lang="en-IN" sz="2400" b="0" i="0" dirty="0" err="1">
                <a:solidFill>
                  <a:srgbClr val="000000"/>
                </a:solidFill>
                <a:effectLst/>
                <a:latin typeface="Consolas" panose="020B0609020204030204" pitchFamily="49" charset="0"/>
              </a:rPr>
              <a:t>music_genre</a:t>
            </a:r>
            <a:r>
              <a:rPr lang="en-IN" sz="2400" b="0" i="0" dirty="0">
                <a:solidFill>
                  <a:srgbClr val="000000"/>
                </a:solidFill>
                <a:effectLst/>
                <a:latin typeface="Consolas" panose="020B0609020204030204" pitchFamily="49" charset="0"/>
              </a:rPr>
              <a:t>)</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27BF1D3-9366-3833-37B7-8226F0A00E34}"/>
              </a:ext>
            </a:extLst>
          </p:cNvPr>
          <p:cNvPicPr>
            <a:picLocks noChangeAspect="1"/>
          </p:cNvPicPr>
          <p:nvPr/>
        </p:nvPicPr>
        <p:blipFill>
          <a:blip r:embed="rId2"/>
          <a:stretch>
            <a:fillRect/>
          </a:stretch>
        </p:blipFill>
        <p:spPr>
          <a:xfrm>
            <a:off x="2729776" y="4390951"/>
            <a:ext cx="7554379" cy="295316"/>
          </a:xfrm>
          <a:prstGeom prst="rect">
            <a:avLst/>
          </a:prstGeom>
        </p:spPr>
      </p:pic>
    </p:spTree>
    <p:extLst>
      <p:ext uri="{BB962C8B-B14F-4D97-AF65-F5344CB8AC3E}">
        <p14:creationId xmlns:p14="http://schemas.microsoft.com/office/powerpoint/2010/main" val="14827001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4463</TotalTime>
  <Words>7939</Words>
  <Application>Microsoft Office PowerPoint</Application>
  <PresentationFormat>Widescreen</PresentationFormat>
  <Paragraphs>767</Paragraphs>
  <Slides>170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170</vt:i4>
      </vt:variant>
    </vt:vector>
  </HeadingPairs>
  <TitlesOfParts>
    <vt:vector size="179" baseType="lpstr">
      <vt:lpstr>Arial</vt:lpstr>
      <vt:lpstr>Calibri</vt:lpstr>
      <vt:lpstr>Century Gothic</vt:lpstr>
      <vt:lpstr>Consolas</vt:lpstr>
      <vt:lpstr>Segoe UI</vt:lpstr>
      <vt:lpstr>Times New Roman</vt:lpstr>
      <vt:lpstr>Verdana</vt:lpstr>
      <vt:lpstr>Wingdings 3</vt:lpstr>
      <vt:lpstr>Wisp</vt:lpstr>
      <vt:lpstr>UNIT IV Statistical Data Analysis &amp; Inference</vt:lpstr>
      <vt:lpstr>Populations and Samples in Statistical Analysis</vt:lpstr>
      <vt:lpstr>PowerPoint Presentation</vt:lpstr>
      <vt:lpstr>Why Use Samples Instead of Populations?</vt:lpstr>
      <vt:lpstr>Sampling Methods</vt:lpstr>
      <vt:lpstr>Probability Sampling</vt:lpstr>
      <vt:lpstr>Non-Probability Sampling</vt:lpstr>
      <vt:lpstr>Sampling Bias &amp; Errors</vt:lpstr>
      <vt:lpstr>Example: Population vs. Sample in Research</vt:lpstr>
      <vt:lpstr>Statistical Modelling</vt:lpstr>
      <vt:lpstr>PowerPoint Presentation</vt:lpstr>
      <vt:lpstr>PowerPoint Presentation</vt:lpstr>
      <vt:lpstr>PowerPoint Presentation</vt:lpstr>
      <vt:lpstr>PowerPoint Presentation</vt:lpstr>
      <vt:lpstr> Probability Fundamentals</vt:lpstr>
      <vt:lpstr>Probability Distributions</vt:lpstr>
      <vt:lpstr>Probability Distributions</vt:lpstr>
      <vt:lpstr>Getting started with R</vt:lpstr>
      <vt:lpstr>What is R?</vt:lpstr>
      <vt:lpstr>Why Use R?</vt:lpstr>
      <vt:lpstr>PowerPoint Presentation</vt:lpstr>
      <vt:lpstr>R Syntax</vt:lpstr>
      <vt:lpstr>R Print Output</vt:lpstr>
      <vt:lpstr>Comments</vt:lpstr>
      <vt:lpstr>Multiline Comments</vt:lpstr>
      <vt:lpstr>Creating Variables in R</vt:lpstr>
      <vt:lpstr>Print / Output Variables</vt:lpstr>
      <vt:lpstr>R Concatenate Elements</vt:lpstr>
      <vt:lpstr>PowerPoint Presentation</vt:lpstr>
      <vt:lpstr>R Multiple Variables</vt:lpstr>
      <vt:lpstr>R Variable Names (Identifiers)</vt:lpstr>
      <vt:lpstr>PowerPoint Presentation</vt:lpstr>
      <vt:lpstr>Basic Data Types</vt:lpstr>
      <vt:lpstr>PowerPoint Presentation</vt:lpstr>
      <vt:lpstr>Simple Math</vt:lpstr>
      <vt:lpstr>Built-in Math Functions</vt:lpstr>
      <vt:lpstr>PowerPoint Presentation</vt:lpstr>
      <vt:lpstr>String Literals</vt:lpstr>
      <vt:lpstr>Multiline Strings</vt:lpstr>
      <vt:lpstr>String Length</vt:lpstr>
      <vt:lpstr>Check a String</vt:lpstr>
      <vt:lpstr>R Arithmetic Operators</vt:lpstr>
      <vt:lpstr>R Comparison Operators</vt:lpstr>
      <vt:lpstr>R Logical Operators</vt:lpstr>
      <vt:lpstr>Assignment Operators</vt:lpstr>
      <vt:lpstr>PowerPoint Presentation</vt:lpstr>
      <vt:lpstr>The if Statement</vt:lpstr>
      <vt:lpstr>If Else</vt:lpstr>
      <vt:lpstr>Nested If Statements</vt:lpstr>
      <vt:lpstr>AND</vt:lpstr>
      <vt:lpstr>OR</vt:lpstr>
      <vt:lpstr>R While Loop</vt:lpstr>
      <vt:lpstr>Break</vt:lpstr>
      <vt:lpstr>For Loop</vt:lpstr>
      <vt:lpstr>Functions in R</vt:lpstr>
      <vt:lpstr>PowerPoint Presentation</vt:lpstr>
      <vt:lpstr>Default Parameter Value</vt:lpstr>
      <vt:lpstr>Return Values</vt:lpstr>
      <vt:lpstr>R recursive factorial function</vt:lpstr>
      <vt:lpstr>Vectors in R</vt:lpstr>
      <vt:lpstr>To create a vector with numerical values in a sequence, use the : operator:</vt:lpstr>
      <vt:lpstr>PowerPoint Presentation</vt:lpstr>
      <vt:lpstr>Accessing Elements</vt:lpstr>
      <vt:lpstr>R Lists</vt:lpstr>
      <vt:lpstr>PowerPoint Presentation</vt:lpstr>
      <vt:lpstr>Length of List</vt:lpstr>
      <vt:lpstr>To add an item to the right of a specified index, add "after=index number" in the append() function:</vt:lpstr>
      <vt:lpstr>Remove List Items The following example creates a new, updated list without an "apple" item:</vt:lpstr>
      <vt:lpstr>Range of Indexes</vt:lpstr>
      <vt:lpstr>Loop Through a List</vt:lpstr>
      <vt:lpstr>Join Lists</vt:lpstr>
      <vt:lpstr>R Matrices</vt:lpstr>
      <vt:lpstr>Creating a string type matrix</vt:lpstr>
      <vt:lpstr>PowerPoint Presentation</vt:lpstr>
      <vt:lpstr>Arrays </vt:lpstr>
      <vt:lpstr>PowerPoint Presentation</vt:lpstr>
      <vt:lpstr>Accessing Arrays</vt:lpstr>
      <vt:lpstr>PowerPoint Presentation</vt:lpstr>
      <vt:lpstr>Check if an Item Exists</vt:lpstr>
      <vt:lpstr>Number of Rows and Columns</vt:lpstr>
      <vt:lpstr>Array Length</vt:lpstr>
      <vt:lpstr>Loop Through an Array</vt:lpstr>
      <vt:lpstr>R Data Frames</vt:lpstr>
      <vt:lpstr>PowerPoint Presentation</vt:lpstr>
      <vt:lpstr>Summarize the Data</vt:lpstr>
      <vt:lpstr>Access Items in Frames</vt:lpstr>
      <vt:lpstr>Add Rows</vt:lpstr>
      <vt:lpstr>Add Columns</vt:lpstr>
      <vt:lpstr>Remove Rows and Columns</vt:lpstr>
      <vt:lpstr>Amount of Rows and Columns</vt:lpstr>
      <vt:lpstr>Data Frame Length</vt:lpstr>
      <vt:lpstr>Combining Data Frames</vt:lpstr>
      <vt:lpstr>PowerPoint Presentation</vt:lpstr>
      <vt:lpstr>PowerPoint Presentation</vt:lpstr>
      <vt:lpstr>PowerPoint Presentation</vt:lpstr>
      <vt:lpstr>Factors</vt:lpstr>
      <vt:lpstr>PowerPoint Presentation</vt:lpstr>
      <vt:lpstr>PowerPoint Presentation</vt:lpstr>
      <vt:lpstr>PowerPoint Presentation</vt:lpstr>
      <vt:lpstr>Factor Length</vt:lpstr>
      <vt:lpstr>Access Factors</vt:lpstr>
      <vt:lpstr>Change Item Value</vt:lpstr>
      <vt:lpstr>PowerPoint Presentation</vt:lpstr>
      <vt:lpstr>R Graphics</vt:lpstr>
      <vt:lpstr>R Plotting</vt:lpstr>
      <vt:lpstr>PowerPoint Presentation</vt:lpstr>
      <vt:lpstr>PowerPoint Presentation</vt:lpstr>
      <vt:lpstr>Multiple Points</vt:lpstr>
      <vt:lpstr>PowerPoint Presentation</vt:lpstr>
      <vt:lpstr>Sequences of Points</vt:lpstr>
      <vt:lpstr>Draw a Line</vt:lpstr>
      <vt:lpstr>Plot Labels</vt:lpstr>
      <vt:lpstr>PowerPoint Presentation</vt:lpstr>
      <vt:lpstr>Graph Appearance</vt:lpstr>
      <vt:lpstr>PowerPoint Presentation</vt:lpstr>
      <vt:lpstr>PowerPoint Presentation</vt:lpstr>
      <vt:lpstr>Point Shape</vt:lpstr>
      <vt:lpstr>PowerPoint Presentation</vt:lpstr>
      <vt:lpstr>R Line</vt:lpstr>
      <vt:lpstr>Line Color</vt:lpstr>
      <vt:lpstr>Line Width</vt:lpstr>
      <vt:lpstr>Line Styles</vt:lpstr>
      <vt:lpstr>PowerPoint Presentation</vt:lpstr>
      <vt:lpstr>Multiple Lines</vt:lpstr>
      <vt:lpstr>R Scatter Plot</vt:lpstr>
      <vt:lpstr>PowerPoint Presentation</vt:lpstr>
      <vt:lpstr> The result of 12 cars passing by</vt:lpstr>
      <vt:lpstr>PowerPoint Presentation</vt:lpstr>
      <vt:lpstr>Inferences</vt:lpstr>
      <vt:lpstr>Compare Plots</vt:lpstr>
      <vt:lpstr>PowerPoint Presentation</vt:lpstr>
      <vt:lpstr>R Pie Charts</vt:lpstr>
      <vt:lpstr>PowerPoint Presentation</vt:lpstr>
      <vt:lpstr>Start Angle</vt:lpstr>
      <vt:lpstr>PowerPoint Presentation</vt:lpstr>
      <vt:lpstr>Labels and Header</vt:lpstr>
      <vt:lpstr>PowerPoint Presentation</vt:lpstr>
      <vt:lpstr>Colors</vt:lpstr>
      <vt:lpstr>PowerPoint Presentation</vt:lpstr>
      <vt:lpstr>Legend</vt:lpstr>
      <vt:lpstr>PowerPoint Presentation</vt:lpstr>
      <vt:lpstr>R Bar Charts</vt:lpstr>
      <vt:lpstr>PowerPoint Presentation</vt:lpstr>
      <vt:lpstr>Bar Color</vt:lpstr>
      <vt:lpstr>Density / Bar Texture</vt:lpstr>
      <vt:lpstr>Bar Width</vt:lpstr>
      <vt:lpstr>Horizontal Bars</vt:lpstr>
      <vt:lpstr>R Statistics</vt:lpstr>
      <vt:lpstr>Statistics Introduction</vt:lpstr>
      <vt:lpstr>R Data Set</vt:lpstr>
      <vt:lpstr>PowerPoint Presentation</vt:lpstr>
      <vt:lpstr>Information About the Data Set</vt:lpstr>
      <vt:lpstr>Get Information</vt:lpstr>
      <vt:lpstr>PowerPoint Presentation</vt:lpstr>
      <vt:lpstr>PowerPoint Presentation</vt:lpstr>
      <vt:lpstr>Print Variable Values</vt:lpstr>
      <vt:lpstr>Sort Variable Values</vt:lpstr>
      <vt:lpstr>Analyzing the Data</vt:lpstr>
      <vt:lpstr>PowerPoint Presentation</vt:lpstr>
      <vt:lpstr>Max and Min</vt:lpstr>
      <vt:lpstr>PowerPoint Presentation</vt:lpstr>
      <vt:lpstr>PowerPoint Presentation</vt:lpstr>
      <vt:lpstr>Outliers</vt:lpstr>
      <vt:lpstr>R Mean</vt:lpstr>
      <vt:lpstr>Mean</vt:lpstr>
      <vt:lpstr>Median</vt:lpstr>
      <vt:lpstr>Mode</vt:lpstr>
      <vt:lpstr>R Percentiles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Seema Gulati</dc:creator>
  <cp:lastModifiedBy>Seema Gulati</cp:lastModifiedBy>
  <cp:revision>45</cp:revision>
  <dcterms:created xsi:type="dcterms:W3CDTF">2025-04-10T09:13:58Z</dcterms:created>
  <dcterms:modified xsi:type="dcterms:W3CDTF">2025-05-03T07:21:00Z</dcterms:modified>
</cp:coreProperties>
</file>